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62" r:id="rId4"/>
    <p:sldId id="263" r:id="rId5"/>
    <p:sldId id="264" r:id="rId6"/>
    <p:sldId id="265" r:id="rId7"/>
    <p:sldId id="266" r:id="rId8"/>
    <p:sldId id="269" r:id="rId9"/>
    <p:sldId id="270" r:id="rId10"/>
    <p:sldId id="271" r:id="rId11"/>
    <p:sldId id="272" r:id="rId12"/>
    <p:sldId id="267" r:id="rId13"/>
    <p:sldId id="268" r:id="rId14"/>
    <p:sldId id="273" r:id="rId15"/>
    <p:sldId id="275" r:id="rId16"/>
    <p:sldId id="27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73BA"/>
    <a:srgbClr val="4E9C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31" autoAdjust="0"/>
    <p:restoredTop sz="94660"/>
  </p:normalViewPr>
  <p:slideViewPr>
    <p:cSldViewPr snapToGrid="0">
      <p:cViewPr varScale="1">
        <p:scale>
          <a:sx n="70" d="100"/>
          <a:sy n="70" d="100"/>
        </p:scale>
        <p:origin x="54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2.jpg>
</file>

<file path=ppt/media/image3.jpeg>
</file>

<file path=ppt/media/image4.png>
</file>

<file path=ppt/media/image5.pn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098A790-71B8-41B9-8D03-F894F632E016}"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2835395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98A790-71B8-41B9-8D03-F894F632E016}"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220622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98A790-71B8-41B9-8D03-F894F632E016}"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2974796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98A790-71B8-41B9-8D03-F894F632E016}"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2360561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098A790-71B8-41B9-8D03-F894F632E016}"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458011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98A790-71B8-41B9-8D03-F894F632E016}"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261819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98A790-71B8-41B9-8D03-F894F632E016}" type="datetimeFigureOut">
              <a:rPr lang="en-US" smtClean="0"/>
              <a:t>11/15/2023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2988002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098A790-71B8-41B9-8D03-F894F632E016}" type="datetimeFigureOut">
              <a:rPr lang="en-US" smtClean="0"/>
              <a:t>11/15/2023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951485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98A790-71B8-41B9-8D03-F894F632E016}" type="datetimeFigureOut">
              <a:rPr lang="en-US" smtClean="0"/>
              <a:t>11/15/2023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1143716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098A790-71B8-41B9-8D03-F894F632E016}"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2434968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098A790-71B8-41B9-8D03-F894F632E016}"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DB71BA-53D2-4AD3-9B6C-0328792F046D}" type="slidenum">
              <a:rPr lang="en-US" smtClean="0"/>
              <a:t>‹#›</a:t>
            </a:fld>
            <a:endParaRPr lang="en-US"/>
          </a:p>
        </p:txBody>
      </p:sp>
    </p:spTree>
    <p:extLst>
      <p:ext uri="{BB962C8B-B14F-4D97-AF65-F5344CB8AC3E}">
        <p14:creationId xmlns:p14="http://schemas.microsoft.com/office/powerpoint/2010/main" val="1186390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98A790-71B8-41B9-8D03-F894F632E016}" type="datetimeFigureOut">
              <a:rPr lang="en-US" smtClean="0"/>
              <a:t>11/15/2023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DB71BA-53D2-4AD3-9B6C-0328792F046D}" type="slidenum">
              <a:rPr lang="en-US" smtClean="0"/>
              <a:t>‹#›</a:t>
            </a:fld>
            <a:endParaRPr lang="en-US"/>
          </a:p>
        </p:txBody>
      </p:sp>
    </p:spTree>
    <p:extLst>
      <p:ext uri="{BB962C8B-B14F-4D97-AF65-F5344CB8AC3E}">
        <p14:creationId xmlns:p14="http://schemas.microsoft.com/office/powerpoint/2010/main" val="1479067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1.em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1.emf"/></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Layout" Target="../slideLayouts/slideLayout2.xml"/><Relationship Id="rId5" Type="http://schemas.openxmlformats.org/officeDocument/2006/relationships/hyperlink" Target="http://sape.co/" TargetMode="External"/><Relationship Id="rId4" Type="http://schemas.openxmlformats.org/officeDocument/2006/relationships/hyperlink" Target="https://kizasolutions.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2351313"/>
            <a:ext cx="12191999" cy="2351312"/>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 y="0"/>
            <a:ext cx="12191999" cy="2452914"/>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4370404" y="784837"/>
            <a:ext cx="3451186" cy="3243137"/>
          </a:xfrm>
          <a:prstGeom prst="rect">
            <a:avLst/>
          </a:prstGeom>
        </p:spPr>
      </p:pic>
      <p:sp>
        <p:nvSpPr>
          <p:cNvPr id="9" name="TextBox 8"/>
          <p:cNvSpPr txBox="1"/>
          <p:nvPr/>
        </p:nvSpPr>
        <p:spPr>
          <a:xfrm>
            <a:off x="152397" y="4834435"/>
            <a:ext cx="11887199" cy="923330"/>
          </a:xfrm>
          <a:prstGeom prst="rect">
            <a:avLst/>
          </a:prstGeom>
          <a:noFill/>
        </p:spPr>
        <p:txBody>
          <a:bodyPr wrap="square" rtlCol="0">
            <a:spAutoFit/>
          </a:bodyPr>
          <a:lstStyle/>
          <a:p>
            <a:pPr algn="ctr"/>
            <a:r>
              <a:rPr lang="en-US" sz="5400" b="1" dirty="0">
                <a:solidFill>
                  <a:srgbClr val="2E73BA"/>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10" name="TextBox 9"/>
          <p:cNvSpPr txBox="1"/>
          <p:nvPr/>
        </p:nvSpPr>
        <p:spPr>
          <a:xfrm>
            <a:off x="-1" y="5594450"/>
            <a:ext cx="12192000" cy="523220"/>
          </a:xfrm>
          <a:prstGeom prst="rect">
            <a:avLst/>
          </a:prstGeom>
          <a:noFill/>
        </p:spPr>
        <p:txBody>
          <a:bodyPr wrap="square" rtlCol="0" anchor="ctr">
            <a:spAutoFit/>
          </a:bodyPr>
          <a:lstStyle/>
          <a:p>
            <a:pPr algn="ctr"/>
            <a:r>
              <a:rPr lang="en-US" sz="2800" b="1" i="1" dirty="0"/>
              <a:t>“Your Digital Ways”</a:t>
            </a:r>
          </a:p>
        </p:txBody>
      </p:sp>
    </p:spTree>
    <p:extLst>
      <p:ext uri="{BB962C8B-B14F-4D97-AF65-F5344CB8AC3E}">
        <p14:creationId xmlns:p14="http://schemas.microsoft.com/office/powerpoint/2010/main" val="202663808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3486960" y="6793"/>
            <a:ext cx="5218095" cy="1323439"/>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PROBLEM SOLVING</a:t>
            </a:r>
          </a:p>
          <a:p>
            <a:pPr algn="ctr"/>
            <a:r>
              <a:rPr lang="en-US" sz="4000" b="1" dirty="0">
                <a:solidFill>
                  <a:schemeClr val="bg1"/>
                </a:solidFill>
                <a:latin typeface="Adobe Garamond Pro Bold" panose="02020702060506020403" pitchFamily="18" charset="0"/>
              </a:rPr>
              <a:t>ENGINE</a:t>
            </a:r>
          </a:p>
        </p:txBody>
      </p:sp>
      <p:pic>
        <p:nvPicPr>
          <p:cNvPr id="31" name="Picture 30"/>
          <p:cNvPicPr>
            <a:picLocks noChangeAspect="1"/>
          </p:cNvPicPr>
          <p:nvPr/>
        </p:nvPicPr>
        <p:blipFill>
          <a:blip r:embed="rId2"/>
          <a:stretch>
            <a:fillRect/>
          </a:stretch>
        </p:blipFill>
        <p:spPr>
          <a:xfrm>
            <a:off x="10515600" y="190897"/>
            <a:ext cx="1079419" cy="1014348"/>
          </a:xfrm>
          <a:prstGeom prst="rect">
            <a:avLst/>
          </a:prstGeom>
        </p:spPr>
      </p:pic>
      <p:sp>
        <p:nvSpPr>
          <p:cNvPr id="33" name="TextBox 32"/>
          <p:cNvSpPr txBox="1"/>
          <p:nvPr/>
        </p:nvSpPr>
        <p:spPr>
          <a:xfrm>
            <a:off x="587466" y="1424985"/>
            <a:ext cx="11017068" cy="4708981"/>
          </a:xfrm>
          <a:prstGeom prst="rect">
            <a:avLst/>
          </a:prstGeom>
          <a:noFill/>
        </p:spPr>
        <p:txBody>
          <a:bodyPr wrap="square" rtlCol="0">
            <a:spAutoFit/>
          </a:bodyPr>
          <a:lstStyle/>
          <a:p>
            <a:pPr algn="just"/>
            <a:r>
              <a:rPr lang="en-US" sz="2000" dirty="0">
                <a:latin typeface="Adobe Garamond Pro" panose="02020502060506020403" pitchFamily="18" charset="0"/>
              </a:rPr>
              <a:t>Claris can be considered a problem-solving engine for several reasons:</a:t>
            </a:r>
          </a:p>
          <a:p>
            <a:pPr algn="just"/>
            <a:endParaRPr lang="en-US" sz="2000" dirty="0">
              <a:latin typeface="Adobe Garamond Pro" panose="02020502060506020403" pitchFamily="18" charset="0"/>
            </a:endParaRPr>
          </a:p>
          <a:p>
            <a:pPr marL="457200" indent="-457200" algn="just">
              <a:buAutoNum type="arabicPeriod"/>
            </a:pPr>
            <a:r>
              <a:rPr lang="en-US" sz="2000" dirty="0">
                <a:latin typeface="Adobe Garamond Pro" panose="02020502060506020403" pitchFamily="18" charset="0"/>
              </a:rPr>
              <a:t>Rapid Application Development</a:t>
            </a:r>
          </a:p>
          <a:p>
            <a:pPr marL="457200" indent="-457200" algn="just">
              <a:buAutoNum type="arabicPeriod"/>
            </a:pPr>
            <a:r>
              <a:rPr lang="en-US" sz="2000" dirty="0">
                <a:latin typeface="Adobe Garamond Pro" panose="02020502060506020403" pitchFamily="18" charset="0"/>
              </a:rPr>
              <a:t>Flexibility and Customization</a:t>
            </a:r>
          </a:p>
          <a:p>
            <a:pPr marL="457200" indent="-457200" algn="just">
              <a:buAutoNum type="arabicPeriod"/>
            </a:pPr>
            <a:r>
              <a:rPr lang="en-US" sz="2000" dirty="0">
                <a:latin typeface="Adobe Garamond Pro" panose="02020502060506020403" pitchFamily="18" charset="0"/>
              </a:rPr>
              <a:t>Cross-Platform Compatibility</a:t>
            </a:r>
          </a:p>
          <a:p>
            <a:pPr marL="457200" indent="-457200" algn="just">
              <a:buAutoNum type="arabicPeriod"/>
            </a:pPr>
            <a:r>
              <a:rPr lang="en-US" sz="2000" dirty="0">
                <a:latin typeface="Adobe Garamond Pro" panose="02020502060506020403" pitchFamily="18" charset="0"/>
              </a:rPr>
              <a:t>Integration Capabilities</a:t>
            </a:r>
          </a:p>
          <a:p>
            <a:pPr marL="457200" indent="-457200" algn="just">
              <a:buAutoNum type="arabicPeriod"/>
            </a:pPr>
            <a:r>
              <a:rPr lang="en-US" sz="2000" dirty="0">
                <a:latin typeface="Adobe Garamond Pro" panose="02020502060506020403" pitchFamily="18" charset="0"/>
              </a:rPr>
              <a:t>Scalability</a:t>
            </a:r>
          </a:p>
          <a:p>
            <a:pPr marL="457200" indent="-457200" algn="just">
              <a:buAutoNum type="arabicPeriod"/>
            </a:pPr>
            <a:r>
              <a:rPr lang="en-US" sz="2000" dirty="0">
                <a:latin typeface="Adobe Garamond Pro" panose="02020502060506020403" pitchFamily="18" charset="0"/>
              </a:rPr>
              <a:t>Cloud Deployment</a:t>
            </a:r>
          </a:p>
          <a:p>
            <a:pPr marL="457200" indent="-457200" algn="just">
              <a:buAutoNum type="arabicPeriod"/>
            </a:pPr>
            <a:r>
              <a:rPr lang="en-US" sz="2000" dirty="0">
                <a:latin typeface="Adobe Garamond Pro" panose="02020502060506020403" pitchFamily="18" charset="0"/>
              </a:rPr>
              <a:t>Community Support and Resources</a:t>
            </a:r>
          </a:p>
          <a:p>
            <a:pPr marL="457200" indent="-457200" algn="just">
              <a:buAutoNum type="arabicPeriod"/>
            </a:pPr>
            <a:r>
              <a:rPr lang="en-US" sz="2000" dirty="0">
                <a:latin typeface="Adobe Garamond Pro" panose="02020502060506020403" pitchFamily="18" charset="0"/>
              </a:rPr>
              <a:t>Security Measures</a:t>
            </a:r>
          </a:p>
          <a:p>
            <a:pPr algn="just"/>
            <a:endParaRPr lang="en-US" sz="2000" dirty="0">
              <a:latin typeface="Adobe Garamond Pro" panose="02020502060506020403" pitchFamily="18" charset="0"/>
            </a:endParaRPr>
          </a:p>
          <a:p>
            <a:pPr algn="just"/>
            <a:r>
              <a:rPr lang="en-US" sz="2000" dirty="0">
                <a:latin typeface="Adobe Garamond Pro" panose="02020502060506020403" pitchFamily="18" charset="0"/>
              </a:rPr>
              <a:t>In summary, Claris serves as a problem-solving engine by offering a combination of rapid application development, flexibility, cross-platform compatibility, integration capabilities, scalability, cloud deployment options, and a supportive community. These features collectively empower businesses to address diverse challenges efficiently and effectively through custom-built solutions.</a:t>
            </a:r>
          </a:p>
        </p:txBody>
      </p:sp>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pic>
        <p:nvPicPr>
          <p:cNvPr id="7" name="Picture 6">
            <a:extLst>
              <a:ext uri="{FF2B5EF4-FFF2-40B4-BE49-F238E27FC236}">
                <a16:creationId xmlns:a16="http://schemas.microsoft.com/office/drawing/2014/main" id="{85E91124-DC1C-D441-C727-9C974EAEC1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783" y="116388"/>
            <a:ext cx="1159715" cy="1104250"/>
          </a:xfrm>
          <a:prstGeom prst="rect">
            <a:avLst/>
          </a:prstGeom>
        </p:spPr>
      </p:pic>
    </p:spTree>
    <p:extLst>
      <p:ext uri="{BB962C8B-B14F-4D97-AF65-F5344CB8AC3E}">
        <p14:creationId xmlns:p14="http://schemas.microsoft.com/office/powerpoint/2010/main" val="134894415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1017398" y="2551837"/>
            <a:ext cx="10157204" cy="1754326"/>
          </a:xfrm>
          <a:prstGeom prst="rect">
            <a:avLst/>
          </a:prstGeom>
          <a:noFill/>
        </p:spPr>
        <p:txBody>
          <a:bodyPr wrap="none" rtlCol="0">
            <a:spAutoFit/>
          </a:bodyPr>
          <a:lstStyle/>
          <a:p>
            <a:pPr algn="ctr"/>
            <a:r>
              <a:rPr lang="en-US" sz="3600" b="1" i="1" dirty="0">
                <a:latin typeface="Adobe Garamond Pro Bold" panose="02020702060506020403" pitchFamily="18" charset="0"/>
              </a:rPr>
              <a:t>“Don't need to think innovatively and rush in time </a:t>
            </a:r>
          </a:p>
          <a:p>
            <a:pPr algn="ctr"/>
            <a:r>
              <a:rPr lang="en-US" sz="3600" b="1" i="1" dirty="0">
                <a:latin typeface="Adobe Garamond Pro Bold" panose="02020702060506020403" pitchFamily="18" charset="0"/>
              </a:rPr>
              <a:t>because Claris is the one doing the thinking.</a:t>
            </a:r>
          </a:p>
          <a:p>
            <a:pPr algn="ctr"/>
            <a:r>
              <a:rPr lang="en-US" sz="3600" b="1" i="1" dirty="0">
                <a:latin typeface="Adobe Garamond Pro Bold" panose="02020702060506020403" pitchFamily="18" charset="0"/>
              </a:rPr>
              <a:t>We just need to focus on developing”</a:t>
            </a:r>
          </a:p>
        </p:txBody>
      </p:sp>
      <p:pic>
        <p:nvPicPr>
          <p:cNvPr id="31" name="Picture 30"/>
          <p:cNvPicPr>
            <a:picLocks noChangeAspect="1"/>
          </p:cNvPicPr>
          <p:nvPr/>
        </p:nvPicPr>
        <p:blipFill>
          <a:blip r:embed="rId2"/>
          <a:stretch>
            <a:fillRect/>
          </a:stretch>
        </p:blipFill>
        <p:spPr>
          <a:xfrm>
            <a:off x="10515600" y="190897"/>
            <a:ext cx="1079419" cy="1014348"/>
          </a:xfrm>
          <a:prstGeom prst="rect">
            <a:avLst/>
          </a:prstGeom>
        </p:spPr>
      </p:pic>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pic>
        <p:nvPicPr>
          <p:cNvPr id="7" name="Picture 6">
            <a:extLst>
              <a:ext uri="{FF2B5EF4-FFF2-40B4-BE49-F238E27FC236}">
                <a16:creationId xmlns:a16="http://schemas.microsoft.com/office/drawing/2014/main" id="{85E91124-DC1C-D441-C727-9C974EAEC1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783" y="116388"/>
            <a:ext cx="1159715" cy="1104250"/>
          </a:xfrm>
          <a:prstGeom prst="rect">
            <a:avLst/>
          </a:prstGeom>
        </p:spPr>
      </p:pic>
    </p:spTree>
    <p:extLst>
      <p:ext uri="{BB962C8B-B14F-4D97-AF65-F5344CB8AC3E}">
        <p14:creationId xmlns:p14="http://schemas.microsoft.com/office/powerpoint/2010/main" val="3831127879"/>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4564170" y="6793"/>
            <a:ext cx="3063660" cy="1323439"/>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CLARIS</a:t>
            </a:r>
          </a:p>
          <a:p>
            <a:pPr algn="ctr"/>
            <a:r>
              <a:rPr lang="en-US" sz="4000" b="1" dirty="0">
                <a:solidFill>
                  <a:schemeClr val="bg1"/>
                </a:solidFill>
                <a:latin typeface="Adobe Garamond Pro Bold" panose="02020702060506020403" pitchFamily="18" charset="0"/>
              </a:rPr>
              <a:t>PLATFORM</a:t>
            </a:r>
          </a:p>
        </p:txBody>
      </p:sp>
      <p:pic>
        <p:nvPicPr>
          <p:cNvPr id="31" name="Picture 30"/>
          <p:cNvPicPr>
            <a:picLocks noChangeAspect="1"/>
          </p:cNvPicPr>
          <p:nvPr/>
        </p:nvPicPr>
        <p:blipFill>
          <a:blip r:embed="rId4"/>
          <a:stretch>
            <a:fillRect/>
          </a:stretch>
        </p:blipFill>
        <p:spPr>
          <a:xfrm>
            <a:off x="10515600" y="190897"/>
            <a:ext cx="1079419" cy="1014348"/>
          </a:xfrm>
          <a:prstGeom prst="rect">
            <a:avLst/>
          </a:prstGeom>
        </p:spPr>
      </p:pic>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pic>
        <p:nvPicPr>
          <p:cNvPr id="10" name="FileMaker Platform_ How it works">
            <a:hlinkClick r:id="" action="ppaction://media"/>
            <a:extLst>
              <a:ext uri="{FF2B5EF4-FFF2-40B4-BE49-F238E27FC236}">
                <a16:creationId xmlns:a16="http://schemas.microsoft.com/office/drawing/2014/main" id="{02089B8A-9F4D-2566-6C73-CC15131E97D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503775" y="1521129"/>
            <a:ext cx="9184449" cy="4937920"/>
          </a:xfrm>
          <a:prstGeom prst="rect">
            <a:avLst/>
          </a:prstGeom>
          <a:ln>
            <a:noFill/>
          </a:ln>
          <a:effectLst>
            <a:outerShdw blurRad="190500" algn="tl" rotWithShape="0">
              <a:srgbClr val="000000">
                <a:alpha val="70000"/>
              </a:srgbClr>
            </a:outerShdw>
          </a:effectLst>
        </p:spPr>
      </p:pic>
      <p:pic>
        <p:nvPicPr>
          <p:cNvPr id="13" name="Picture 12">
            <a:extLst>
              <a:ext uri="{FF2B5EF4-FFF2-40B4-BE49-F238E27FC236}">
                <a16:creationId xmlns:a16="http://schemas.microsoft.com/office/drawing/2014/main" id="{D2D920CA-5904-A681-8925-355E7F2D721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6783" y="116388"/>
            <a:ext cx="1159715" cy="1104250"/>
          </a:xfrm>
          <a:prstGeom prst="rect">
            <a:avLst/>
          </a:prstGeom>
        </p:spPr>
      </p:pic>
    </p:spTree>
    <p:extLst>
      <p:ext uri="{BB962C8B-B14F-4D97-AF65-F5344CB8AC3E}">
        <p14:creationId xmlns:p14="http://schemas.microsoft.com/office/powerpoint/2010/main" val="16384675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51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4661955" y="6793"/>
            <a:ext cx="2868093" cy="1323439"/>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CLARIS</a:t>
            </a:r>
          </a:p>
          <a:p>
            <a:pPr algn="ctr"/>
            <a:r>
              <a:rPr lang="en-US" sz="4000" b="1" dirty="0">
                <a:solidFill>
                  <a:schemeClr val="bg1"/>
                </a:solidFill>
                <a:latin typeface="Adobe Garamond Pro Bold" panose="02020702060506020403" pitchFamily="18" charset="0"/>
              </a:rPr>
              <a:t>CONNECT</a:t>
            </a:r>
          </a:p>
        </p:txBody>
      </p:sp>
      <p:pic>
        <p:nvPicPr>
          <p:cNvPr id="31" name="Picture 30"/>
          <p:cNvPicPr>
            <a:picLocks noChangeAspect="1"/>
          </p:cNvPicPr>
          <p:nvPr/>
        </p:nvPicPr>
        <p:blipFill>
          <a:blip r:embed="rId4"/>
          <a:stretch>
            <a:fillRect/>
          </a:stretch>
        </p:blipFill>
        <p:spPr>
          <a:xfrm>
            <a:off x="10515600" y="190897"/>
            <a:ext cx="1079419" cy="1014348"/>
          </a:xfrm>
          <a:prstGeom prst="rect">
            <a:avLst/>
          </a:prstGeom>
        </p:spPr>
      </p:pic>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pic>
        <p:nvPicPr>
          <p:cNvPr id="9" name="Using Claris Connect with your FileMaker data">
            <a:hlinkClick r:id="" action="ppaction://media"/>
            <a:extLst>
              <a:ext uri="{FF2B5EF4-FFF2-40B4-BE49-F238E27FC236}">
                <a16:creationId xmlns:a16="http://schemas.microsoft.com/office/drawing/2014/main" id="{CCCB8C23-0B99-07A6-25A1-E6189867716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094659" y="1430823"/>
            <a:ext cx="8002681" cy="4501406"/>
          </a:xfrm>
        </p:spPr>
      </p:pic>
      <p:pic>
        <p:nvPicPr>
          <p:cNvPr id="11" name="Picture 10">
            <a:extLst>
              <a:ext uri="{FF2B5EF4-FFF2-40B4-BE49-F238E27FC236}">
                <a16:creationId xmlns:a16="http://schemas.microsoft.com/office/drawing/2014/main" id="{5E878CFE-908C-A8F9-00F4-B243B20F66F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6783" y="116388"/>
            <a:ext cx="1159715" cy="1104250"/>
          </a:xfrm>
          <a:prstGeom prst="rect">
            <a:avLst/>
          </a:prstGeom>
        </p:spPr>
      </p:pic>
    </p:spTree>
    <p:extLst>
      <p:ext uri="{BB962C8B-B14F-4D97-AF65-F5344CB8AC3E}">
        <p14:creationId xmlns:p14="http://schemas.microsoft.com/office/powerpoint/2010/main" val="7281498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977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4768979" y="6793"/>
            <a:ext cx="2654060" cy="1323439"/>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UEA</a:t>
            </a:r>
          </a:p>
          <a:p>
            <a:pPr algn="ctr"/>
            <a:r>
              <a:rPr lang="en-US" sz="4000" b="1" dirty="0">
                <a:solidFill>
                  <a:schemeClr val="bg1"/>
                </a:solidFill>
                <a:latin typeface="Adobe Garamond Pro Bold" panose="02020702060506020403" pitchFamily="18" charset="0"/>
              </a:rPr>
              <a:t>PARTNER</a:t>
            </a:r>
          </a:p>
        </p:txBody>
      </p:sp>
      <p:pic>
        <p:nvPicPr>
          <p:cNvPr id="31" name="Picture 30"/>
          <p:cNvPicPr>
            <a:picLocks noChangeAspect="1"/>
          </p:cNvPicPr>
          <p:nvPr/>
        </p:nvPicPr>
        <p:blipFill>
          <a:blip r:embed="rId2"/>
          <a:stretch>
            <a:fillRect/>
          </a:stretch>
        </p:blipFill>
        <p:spPr>
          <a:xfrm>
            <a:off x="10515600" y="190897"/>
            <a:ext cx="1079419" cy="1014348"/>
          </a:xfrm>
          <a:prstGeom prst="rect">
            <a:avLst/>
          </a:prstGeom>
        </p:spPr>
      </p:pic>
      <p:sp>
        <p:nvSpPr>
          <p:cNvPr id="33" name="TextBox 32"/>
          <p:cNvSpPr txBox="1"/>
          <p:nvPr/>
        </p:nvSpPr>
        <p:spPr>
          <a:xfrm>
            <a:off x="587466" y="1424985"/>
            <a:ext cx="11017068" cy="2246769"/>
          </a:xfrm>
          <a:prstGeom prst="rect">
            <a:avLst/>
          </a:prstGeom>
          <a:noFill/>
        </p:spPr>
        <p:txBody>
          <a:bodyPr wrap="square" rtlCol="0">
            <a:spAutoFit/>
          </a:bodyPr>
          <a:lstStyle/>
          <a:p>
            <a:pPr algn="just"/>
            <a:r>
              <a:rPr lang="en-US" sz="2000" dirty="0">
                <a:latin typeface="Adobe Garamond Pro" panose="02020502060506020403" pitchFamily="18" charset="0"/>
              </a:rPr>
              <a:t>	Claris FileMaker establishes strategic partnerships in the United Arab Emirates to enhance its presence and support within the region. These partnerships involve collaborations with reputable companies and organizations in the UAE that align with Claris FileMaker's mission to provide innovative and tailored solutions. Through these partnerships, Claris aims to extend its reach, deliver high-quality services, and promote the adoption of its platform for custom application development. By fostering strong relationships with partners in the UAE, Claris FileMaker seeks to meet the diverse needs of businesses and organizations in the region, offering them powerful tools for efficient and customized data management solutions</a:t>
            </a:r>
          </a:p>
        </p:txBody>
      </p:sp>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pic>
        <p:nvPicPr>
          <p:cNvPr id="7" name="Picture 6">
            <a:extLst>
              <a:ext uri="{FF2B5EF4-FFF2-40B4-BE49-F238E27FC236}">
                <a16:creationId xmlns:a16="http://schemas.microsoft.com/office/drawing/2014/main" id="{85E91124-DC1C-D441-C727-9C974EAEC1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783" y="116388"/>
            <a:ext cx="1159715" cy="1104250"/>
          </a:xfrm>
          <a:prstGeom prst="rect">
            <a:avLst/>
          </a:prstGeom>
        </p:spPr>
      </p:pic>
      <p:sp>
        <p:nvSpPr>
          <p:cNvPr id="8" name="Rectangle: Rounded Corners 7">
            <a:extLst>
              <a:ext uri="{FF2B5EF4-FFF2-40B4-BE49-F238E27FC236}">
                <a16:creationId xmlns:a16="http://schemas.microsoft.com/office/drawing/2014/main" id="{94EC521C-089F-EF6C-06B3-6583C0A14577}"/>
              </a:ext>
            </a:extLst>
          </p:cNvPr>
          <p:cNvSpPr/>
          <p:nvPr/>
        </p:nvSpPr>
        <p:spPr>
          <a:xfrm>
            <a:off x="2167595" y="3941064"/>
            <a:ext cx="3072384"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hlinkClick r:id="rId4">
                  <a:extLst>
                    <a:ext uri="{A12FA001-AC4F-418D-AE19-62706E023703}">
                      <ahyp:hlinkClr xmlns:ahyp="http://schemas.microsoft.com/office/drawing/2018/hyperlinkcolor" val="tx"/>
                    </a:ext>
                  </a:extLst>
                </a:hlinkClick>
              </a:rPr>
              <a:t>https://kizasolutions.com/</a:t>
            </a:r>
            <a:endParaRPr lang="en-US" dirty="0">
              <a:solidFill>
                <a:schemeClr val="bg1"/>
              </a:solidFill>
            </a:endParaRPr>
          </a:p>
        </p:txBody>
      </p:sp>
      <p:sp>
        <p:nvSpPr>
          <p:cNvPr id="9" name="Rectangle: Rounded Corners 8">
            <a:extLst>
              <a:ext uri="{FF2B5EF4-FFF2-40B4-BE49-F238E27FC236}">
                <a16:creationId xmlns:a16="http://schemas.microsoft.com/office/drawing/2014/main" id="{44FDD022-D157-37A1-37D5-AD6F6FADA1C8}"/>
              </a:ext>
            </a:extLst>
          </p:cNvPr>
          <p:cNvSpPr/>
          <p:nvPr/>
        </p:nvSpPr>
        <p:spPr>
          <a:xfrm>
            <a:off x="6952022" y="3941064"/>
            <a:ext cx="3072384"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hlinkClick r:id="rId5">
                  <a:extLst>
                    <a:ext uri="{A12FA001-AC4F-418D-AE19-62706E023703}">
                      <ahyp:hlinkClr xmlns:ahyp="http://schemas.microsoft.com/office/drawing/2018/hyperlinkcolor" val="tx"/>
                    </a:ext>
                  </a:extLst>
                </a:hlinkClick>
              </a:rPr>
              <a:t>http://sape.co/</a:t>
            </a:r>
            <a:endParaRPr lang="en-US" dirty="0">
              <a:solidFill>
                <a:schemeClr val="bg1"/>
              </a:solidFill>
            </a:endParaRPr>
          </a:p>
        </p:txBody>
      </p:sp>
    </p:spTree>
    <p:extLst>
      <p:ext uri="{BB962C8B-B14F-4D97-AF65-F5344CB8AC3E}">
        <p14:creationId xmlns:p14="http://schemas.microsoft.com/office/powerpoint/2010/main" val="2491359459"/>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FE070E18-DE6F-04AD-E4CF-2434C65D54D9}"/>
              </a:ext>
            </a:extLst>
          </p:cNvPr>
          <p:cNvPicPr>
            <a:picLocks noChangeAspect="1"/>
          </p:cNvPicPr>
          <p:nvPr/>
        </p:nvPicPr>
        <p:blipFill>
          <a:blip r:embed="rId2"/>
          <a:stretch>
            <a:fillRect/>
          </a:stretch>
        </p:blipFill>
        <p:spPr>
          <a:xfrm>
            <a:off x="9786661" y="4654896"/>
            <a:ext cx="2360410" cy="2012207"/>
          </a:xfrm>
          <a:prstGeom prst="rect">
            <a:avLst/>
          </a:prstGeom>
        </p:spPr>
      </p:pic>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3481352" y="6793"/>
            <a:ext cx="5229316" cy="1323439"/>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CLARIS FILEMAKER</a:t>
            </a:r>
          </a:p>
          <a:p>
            <a:pPr algn="ctr"/>
            <a:r>
              <a:rPr lang="en-US" sz="4000" b="1" dirty="0">
                <a:solidFill>
                  <a:schemeClr val="bg1"/>
                </a:solidFill>
                <a:latin typeface="Adobe Garamond Pro Bold" panose="02020702060506020403" pitchFamily="18" charset="0"/>
              </a:rPr>
              <a:t>PRICING</a:t>
            </a:r>
          </a:p>
        </p:txBody>
      </p:sp>
      <p:pic>
        <p:nvPicPr>
          <p:cNvPr id="31" name="Picture 30"/>
          <p:cNvPicPr>
            <a:picLocks noChangeAspect="1"/>
          </p:cNvPicPr>
          <p:nvPr/>
        </p:nvPicPr>
        <p:blipFill>
          <a:blip r:embed="rId3"/>
          <a:stretch>
            <a:fillRect/>
          </a:stretch>
        </p:blipFill>
        <p:spPr>
          <a:xfrm>
            <a:off x="10515600" y="190897"/>
            <a:ext cx="1079419" cy="1014348"/>
          </a:xfrm>
          <a:prstGeom prst="rect">
            <a:avLst/>
          </a:prstGeom>
        </p:spPr>
      </p:pic>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pic>
        <p:nvPicPr>
          <p:cNvPr id="7" name="Picture 6">
            <a:extLst>
              <a:ext uri="{FF2B5EF4-FFF2-40B4-BE49-F238E27FC236}">
                <a16:creationId xmlns:a16="http://schemas.microsoft.com/office/drawing/2014/main" id="{85E91124-DC1C-D441-C727-9C974EAEC1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6783" y="116388"/>
            <a:ext cx="1159715" cy="1104250"/>
          </a:xfrm>
          <a:prstGeom prst="rect">
            <a:avLst/>
          </a:prstGeom>
        </p:spPr>
      </p:pic>
      <p:sp>
        <p:nvSpPr>
          <p:cNvPr id="10" name="TextBox 9">
            <a:extLst>
              <a:ext uri="{FF2B5EF4-FFF2-40B4-BE49-F238E27FC236}">
                <a16:creationId xmlns:a16="http://schemas.microsoft.com/office/drawing/2014/main" id="{7DA1E1CA-0B64-8596-F3C6-C8BD7E421CE9}"/>
              </a:ext>
            </a:extLst>
          </p:cNvPr>
          <p:cNvSpPr txBox="1"/>
          <p:nvPr/>
        </p:nvSpPr>
        <p:spPr>
          <a:xfrm>
            <a:off x="587466" y="1424985"/>
            <a:ext cx="4487454" cy="1631216"/>
          </a:xfrm>
          <a:prstGeom prst="rect">
            <a:avLst/>
          </a:prstGeom>
          <a:noFill/>
        </p:spPr>
        <p:txBody>
          <a:bodyPr wrap="square" rtlCol="0">
            <a:spAutoFit/>
          </a:bodyPr>
          <a:lstStyle/>
          <a:p>
            <a:pPr algn="just"/>
            <a:r>
              <a:rPr lang="en-US" sz="2000" b="1" dirty="0">
                <a:latin typeface="Adobe Garamond Pro" panose="02020502060506020403" pitchFamily="18" charset="0"/>
              </a:rPr>
              <a:t>Claris Cloud </a:t>
            </a:r>
          </a:p>
          <a:p>
            <a:pPr algn="just"/>
            <a:r>
              <a:rPr lang="en-US" sz="2000" b="1" dirty="0">
                <a:latin typeface="Adobe Garamond Pro" panose="02020502060506020403" pitchFamily="18" charset="0"/>
              </a:rPr>
              <a:t>Essentials</a:t>
            </a:r>
            <a:endParaRPr lang="en-US" sz="2000" dirty="0">
              <a:latin typeface="Adobe Garamond Pro" panose="02020502060506020403" pitchFamily="18" charset="0"/>
            </a:endParaRPr>
          </a:p>
          <a:p>
            <a:pPr algn="just"/>
            <a:r>
              <a:rPr lang="en-US" sz="2000" dirty="0">
                <a:latin typeface="Adobe Garamond Pro" panose="02020502060506020403" pitchFamily="18" charset="0"/>
              </a:rPr>
              <a:t>$21.00/ user/month	</a:t>
            </a:r>
            <a:r>
              <a:rPr lang="en-US" sz="2000" dirty="0">
                <a:latin typeface="Adobe Garamond Pro" panose="02020502060506020403" pitchFamily="18" charset="0"/>
                <a:sym typeface="Wingdings" panose="05000000000000000000" pitchFamily="2" charset="2"/>
              </a:rPr>
              <a:t> 12 months</a:t>
            </a:r>
          </a:p>
          <a:p>
            <a:pPr algn="just"/>
            <a:r>
              <a:rPr lang="en-US" sz="2000" dirty="0">
                <a:latin typeface="Adobe Garamond Pro" panose="02020502060506020403" pitchFamily="18" charset="0"/>
                <a:sym typeface="Wingdings" panose="05000000000000000000" pitchFamily="2" charset="2"/>
              </a:rPr>
              <a:t>$20.41/ user/ month	  24months</a:t>
            </a:r>
          </a:p>
          <a:p>
            <a:pPr algn="just"/>
            <a:r>
              <a:rPr lang="en-US" sz="2000" dirty="0">
                <a:latin typeface="Adobe Garamond Pro" panose="02020502060506020403" pitchFamily="18" charset="0"/>
                <a:sym typeface="Wingdings" panose="05000000000000000000" pitchFamily="2" charset="2"/>
              </a:rPr>
              <a:t>$20.22/ user/ month	  36months</a:t>
            </a:r>
            <a:endParaRPr lang="en-US" sz="2000" dirty="0">
              <a:latin typeface="Adobe Garamond Pro" panose="02020502060506020403" pitchFamily="18" charset="0"/>
            </a:endParaRPr>
          </a:p>
        </p:txBody>
      </p:sp>
      <p:sp>
        <p:nvSpPr>
          <p:cNvPr id="11" name="TextBox 10">
            <a:extLst>
              <a:ext uri="{FF2B5EF4-FFF2-40B4-BE49-F238E27FC236}">
                <a16:creationId xmlns:a16="http://schemas.microsoft.com/office/drawing/2014/main" id="{5A8CB934-475F-B522-6811-CF50F2204DEA}"/>
              </a:ext>
            </a:extLst>
          </p:cNvPr>
          <p:cNvSpPr txBox="1"/>
          <p:nvPr/>
        </p:nvSpPr>
        <p:spPr>
          <a:xfrm>
            <a:off x="587466" y="3510184"/>
            <a:ext cx="4487454" cy="1631216"/>
          </a:xfrm>
          <a:prstGeom prst="rect">
            <a:avLst/>
          </a:prstGeom>
          <a:noFill/>
        </p:spPr>
        <p:txBody>
          <a:bodyPr wrap="square" rtlCol="0">
            <a:spAutoFit/>
          </a:bodyPr>
          <a:lstStyle/>
          <a:p>
            <a:pPr algn="just"/>
            <a:r>
              <a:rPr lang="en-US" sz="2000" b="1" dirty="0">
                <a:latin typeface="Adobe Garamond Pro" panose="02020502060506020403" pitchFamily="18" charset="0"/>
              </a:rPr>
              <a:t>Claris Cloud </a:t>
            </a:r>
          </a:p>
          <a:p>
            <a:pPr algn="just"/>
            <a:r>
              <a:rPr lang="en-US" sz="2000" b="1" dirty="0">
                <a:latin typeface="Adobe Garamond Pro" panose="02020502060506020403" pitchFamily="18" charset="0"/>
              </a:rPr>
              <a:t>Standard</a:t>
            </a:r>
            <a:endParaRPr lang="en-US" sz="2000" dirty="0">
              <a:latin typeface="Adobe Garamond Pro" panose="02020502060506020403" pitchFamily="18" charset="0"/>
            </a:endParaRPr>
          </a:p>
          <a:p>
            <a:pPr algn="just"/>
            <a:r>
              <a:rPr lang="en-US" sz="2000" dirty="0">
                <a:latin typeface="Adobe Garamond Pro" panose="02020502060506020403" pitchFamily="18" charset="0"/>
              </a:rPr>
              <a:t>$43.00/ user/month	</a:t>
            </a:r>
            <a:r>
              <a:rPr lang="en-US" sz="2000" dirty="0">
                <a:latin typeface="Adobe Garamond Pro" panose="02020502060506020403" pitchFamily="18" charset="0"/>
                <a:sym typeface="Wingdings" panose="05000000000000000000" pitchFamily="2" charset="2"/>
              </a:rPr>
              <a:t> 12 months</a:t>
            </a:r>
          </a:p>
          <a:p>
            <a:pPr algn="just"/>
            <a:r>
              <a:rPr lang="en-US" sz="2000" dirty="0">
                <a:latin typeface="Adobe Garamond Pro" panose="02020502060506020403" pitchFamily="18" charset="0"/>
                <a:sym typeface="Wingdings" panose="05000000000000000000" pitchFamily="2" charset="2"/>
              </a:rPr>
              <a:t>$39.70/ user/ month	  24months</a:t>
            </a:r>
          </a:p>
          <a:p>
            <a:pPr algn="just"/>
            <a:r>
              <a:rPr lang="en-US" sz="2000" dirty="0">
                <a:latin typeface="Adobe Garamond Pro" panose="02020502060506020403" pitchFamily="18" charset="0"/>
                <a:sym typeface="Wingdings" panose="05000000000000000000" pitchFamily="2" charset="2"/>
              </a:rPr>
              <a:t>$37.19/ user/ month	  36months</a:t>
            </a:r>
            <a:endParaRPr lang="en-US" sz="2000" dirty="0">
              <a:latin typeface="Adobe Garamond Pro" panose="02020502060506020403" pitchFamily="18" charset="0"/>
            </a:endParaRPr>
          </a:p>
        </p:txBody>
      </p:sp>
      <p:sp>
        <p:nvSpPr>
          <p:cNvPr id="12" name="TextBox 11">
            <a:extLst>
              <a:ext uri="{FF2B5EF4-FFF2-40B4-BE49-F238E27FC236}">
                <a16:creationId xmlns:a16="http://schemas.microsoft.com/office/drawing/2014/main" id="{C14B9854-44A8-3B17-C47C-BB83C5650077}"/>
              </a:ext>
            </a:extLst>
          </p:cNvPr>
          <p:cNvSpPr txBox="1"/>
          <p:nvPr/>
        </p:nvSpPr>
        <p:spPr>
          <a:xfrm>
            <a:off x="7010400" y="1424985"/>
            <a:ext cx="4487454" cy="1631216"/>
          </a:xfrm>
          <a:prstGeom prst="rect">
            <a:avLst/>
          </a:prstGeom>
          <a:noFill/>
        </p:spPr>
        <p:txBody>
          <a:bodyPr wrap="square" rtlCol="0">
            <a:spAutoFit/>
          </a:bodyPr>
          <a:lstStyle/>
          <a:p>
            <a:pPr algn="just"/>
            <a:r>
              <a:rPr lang="en-US" sz="2000" b="1" dirty="0">
                <a:latin typeface="Adobe Garamond Pro" panose="02020502060506020403" pitchFamily="18" charset="0"/>
              </a:rPr>
              <a:t>On Premise</a:t>
            </a:r>
          </a:p>
          <a:p>
            <a:pPr algn="just"/>
            <a:r>
              <a:rPr lang="en-US" sz="2000" b="1" dirty="0">
                <a:latin typeface="Adobe Garamond Pro" panose="02020502060506020403" pitchFamily="18" charset="0"/>
              </a:rPr>
              <a:t>Annual</a:t>
            </a:r>
            <a:endParaRPr lang="en-US" sz="2000" dirty="0">
              <a:latin typeface="Adobe Garamond Pro" panose="02020502060506020403" pitchFamily="18" charset="0"/>
            </a:endParaRPr>
          </a:p>
          <a:p>
            <a:pPr algn="just"/>
            <a:r>
              <a:rPr lang="en-US" sz="2000" dirty="0">
                <a:latin typeface="Adobe Garamond Pro" panose="02020502060506020403" pitchFamily="18" charset="0"/>
              </a:rPr>
              <a:t>$16.50/ user/month	</a:t>
            </a:r>
            <a:r>
              <a:rPr lang="en-US" sz="2000" dirty="0">
                <a:latin typeface="Adobe Garamond Pro" panose="02020502060506020403" pitchFamily="18" charset="0"/>
                <a:sym typeface="Wingdings" panose="05000000000000000000" pitchFamily="2" charset="2"/>
              </a:rPr>
              <a:t> 12 months</a:t>
            </a:r>
          </a:p>
          <a:p>
            <a:pPr algn="just"/>
            <a:r>
              <a:rPr lang="en-US" sz="2000" dirty="0">
                <a:latin typeface="Adobe Garamond Pro" panose="02020502060506020403" pitchFamily="18" charset="0"/>
                <a:sym typeface="Wingdings" panose="05000000000000000000" pitchFamily="2" charset="2"/>
              </a:rPr>
              <a:t>$15.25/ user/ month	  24months</a:t>
            </a:r>
          </a:p>
          <a:p>
            <a:pPr algn="just"/>
            <a:r>
              <a:rPr lang="en-US" sz="2000" dirty="0">
                <a:latin typeface="Adobe Garamond Pro" panose="02020502060506020403" pitchFamily="18" charset="0"/>
                <a:sym typeface="Wingdings" panose="05000000000000000000" pitchFamily="2" charset="2"/>
              </a:rPr>
              <a:t>$14.30/ user/ month	  36months</a:t>
            </a:r>
            <a:endParaRPr lang="en-US" sz="2000" dirty="0">
              <a:latin typeface="Adobe Garamond Pro" panose="02020502060506020403" pitchFamily="18" charset="0"/>
            </a:endParaRPr>
          </a:p>
        </p:txBody>
      </p:sp>
      <p:sp>
        <p:nvSpPr>
          <p:cNvPr id="13" name="TextBox 12">
            <a:extLst>
              <a:ext uri="{FF2B5EF4-FFF2-40B4-BE49-F238E27FC236}">
                <a16:creationId xmlns:a16="http://schemas.microsoft.com/office/drawing/2014/main" id="{C69F284A-6932-1AEE-8053-6D5291844D7E}"/>
              </a:ext>
            </a:extLst>
          </p:cNvPr>
          <p:cNvSpPr txBox="1"/>
          <p:nvPr/>
        </p:nvSpPr>
        <p:spPr>
          <a:xfrm>
            <a:off x="7010400" y="3477315"/>
            <a:ext cx="4487454" cy="1631216"/>
          </a:xfrm>
          <a:prstGeom prst="rect">
            <a:avLst/>
          </a:prstGeom>
          <a:noFill/>
        </p:spPr>
        <p:txBody>
          <a:bodyPr wrap="square" rtlCol="0">
            <a:spAutoFit/>
          </a:bodyPr>
          <a:lstStyle/>
          <a:p>
            <a:pPr algn="just"/>
            <a:r>
              <a:rPr lang="en-US" sz="2000" b="1" dirty="0">
                <a:latin typeface="Adobe Garamond Pro" panose="02020502060506020403" pitchFamily="18" charset="0"/>
              </a:rPr>
              <a:t>On Premise</a:t>
            </a:r>
          </a:p>
          <a:p>
            <a:pPr algn="just"/>
            <a:r>
              <a:rPr lang="en-US" sz="2000" b="1" dirty="0">
                <a:latin typeface="Adobe Garamond Pro" panose="02020502060506020403" pitchFamily="18" charset="0"/>
              </a:rPr>
              <a:t>Annual</a:t>
            </a:r>
            <a:endParaRPr lang="en-US" sz="2000" dirty="0">
              <a:latin typeface="Adobe Garamond Pro" panose="02020502060506020403" pitchFamily="18" charset="0"/>
            </a:endParaRPr>
          </a:p>
          <a:p>
            <a:pPr algn="just"/>
            <a:r>
              <a:rPr lang="en-US" sz="2000" dirty="0">
                <a:latin typeface="Adobe Garamond Pro" panose="02020502060506020403" pitchFamily="18" charset="0"/>
              </a:rPr>
              <a:t>$594.00/ user		</a:t>
            </a:r>
            <a:r>
              <a:rPr lang="en-US" sz="2000" dirty="0">
                <a:latin typeface="Adobe Garamond Pro" panose="02020502060506020403" pitchFamily="18" charset="0"/>
                <a:sym typeface="Wingdings" panose="05000000000000000000" pitchFamily="2" charset="2"/>
              </a:rPr>
              <a:t> 12 months</a:t>
            </a:r>
          </a:p>
          <a:p>
            <a:pPr algn="just"/>
            <a:r>
              <a:rPr lang="en-US" sz="2000" dirty="0">
                <a:latin typeface="Adobe Garamond Pro" panose="02020502060506020403" pitchFamily="18" charset="0"/>
                <a:sym typeface="Wingdings" panose="05000000000000000000" pitchFamily="2" charset="2"/>
              </a:rPr>
              <a:t>$695.00/ user		  24months</a:t>
            </a:r>
          </a:p>
          <a:p>
            <a:pPr algn="just"/>
            <a:r>
              <a:rPr lang="en-US" sz="2000" dirty="0">
                <a:latin typeface="Adobe Garamond Pro" panose="02020502060506020403" pitchFamily="18" charset="0"/>
                <a:sym typeface="Wingdings" panose="05000000000000000000" pitchFamily="2" charset="2"/>
              </a:rPr>
              <a:t>$784.00/ user		  36months</a:t>
            </a:r>
            <a:endParaRPr lang="en-US" sz="2000" dirty="0">
              <a:latin typeface="Adobe Garamond Pro" panose="02020502060506020403" pitchFamily="18" charset="0"/>
            </a:endParaRPr>
          </a:p>
        </p:txBody>
      </p:sp>
    </p:spTree>
    <p:extLst>
      <p:ext uri="{BB962C8B-B14F-4D97-AF65-F5344CB8AC3E}">
        <p14:creationId xmlns:p14="http://schemas.microsoft.com/office/powerpoint/2010/main" val="2771208943"/>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2351313"/>
            <a:ext cx="12191999" cy="2351312"/>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 y="0"/>
            <a:ext cx="12191999" cy="2452914"/>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4971070" y="237090"/>
            <a:ext cx="2249852" cy="2114223"/>
          </a:xfrm>
          <a:prstGeom prst="rect">
            <a:avLst/>
          </a:prstGeom>
        </p:spPr>
      </p:pic>
      <p:sp>
        <p:nvSpPr>
          <p:cNvPr id="9" name="TextBox 8"/>
          <p:cNvSpPr txBox="1"/>
          <p:nvPr/>
        </p:nvSpPr>
        <p:spPr>
          <a:xfrm>
            <a:off x="152396" y="3049901"/>
            <a:ext cx="11887199" cy="1754326"/>
          </a:xfrm>
          <a:prstGeom prst="rect">
            <a:avLst/>
          </a:prstGeom>
          <a:noFill/>
        </p:spPr>
        <p:txBody>
          <a:bodyPr wrap="square" rtlCol="0">
            <a:spAutoFit/>
          </a:bodyPr>
          <a:lstStyle/>
          <a:p>
            <a:pPr algn="ctr"/>
            <a:r>
              <a:rPr lang="en-US" sz="5400" b="1" i="1" dirty="0">
                <a:solidFill>
                  <a:schemeClr val="bg1"/>
                </a:solidFill>
                <a:latin typeface="Verdana" panose="020B0604030504040204" pitchFamily="34" charset="0"/>
                <a:ea typeface="Verdana" panose="020B0604030504040204" pitchFamily="34" charset="0"/>
                <a:cs typeface="Verdana" panose="020B0604030504040204" pitchFamily="34" charset="0"/>
              </a:rPr>
              <a:t>“We ready to the world”</a:t>
            </a:r>
          </a:p>
          <a:p>
            <a:pPr algn="ctr"/>
            <a:endParaRPr lang="en-US" sz="5400" b="1" i="1"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2" name="TextBox 1">
            <a:extLst>
              <a:ext uri="{FF2B5EF4-FFF2-40B4-BE49-F238E27FC236}">
                <a16:creationId xmlns:a16="http://schemas.microsoft.com/office/drawing/2014/main" id="{40A4B163-2B6F-5020-32AE-E4F812E2D216}"/>
              </a:ext>
            </a:extLst>
          </p:cNvPr>
          <p:cNvSpPr txBox="1"/>
          <p:nvPr/>
        </p:nvSpPr>
        <p:spPr>
          <a:xfrm>
            <a:off x="-1" y="4939549"/>
            <a:ext cx="11887199" cy="923330"/>
          </a:xfrm>
          <a:prstGeom prst="rect">
            <a:avLst/>
          </a:prstGeom>
          <a:noFill/>
        </p:spPr>
        <p:txBody>
          <a:bodyPr wrap="square" rtlCol="0">
            <a:spAutoFit/>
          </a:bodyPr>
          <a:lstStyle/>
          <a:p>
            <a:pPr algn="ctr"/>
            <a:r>
              <a:rPr lang="en-US" sz="5400" b="1" i="1" dirty="0">
                <a:latin typeface="Verdana" panose="020B0604030504040204" pitchFamily="34" charset="0"/>
                <a:ea typeface="Verdana" panose="020B0604030504040204" pitchFamily="34" charset="0"/>
                <a:cs typeface="Verdana" panose="020B0604030504040204" pitchFamily="34" charset="0"/>
              </a:rPr>
              <a:t>How about you?</a:t>
            </a:r>
          </a:p>
        </p:txBody>
      </p:sp>
    </p:spTree>
    <p:extLst>
      <p:ext uri="{BB962C8B-B14F-4D97-AF65-F5344CB8AC3E}">
        <p14:creationId xmlns:p14="http://schemas.microsoft.com/office/powerpoint/2010/main" val="3538149748"/>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20543" b="16871"/>
          <a:stretch/>
        </p:blipFill>
        <p:spPr>
          <a:xfrm>
            <a:off x="0" y="1292663"/>
            <a:ext cx="12192000" cy="5431987"/>
          </a:xfrm>
          <a:prstGeom prst="rect">
            <a:avLst/>
          </a:prstGeom>
        </p:spPr>
      </p:pic>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577951" y="681580"/>
            <a:ext cx="6614375" cy="707886"/>
          </a:xfrm>
          <a:prstGeom prst="rect">
            <a:avLst/>
          </a:prstGeom>
          <a:noFill/>
        </p:spPr>
        <p:txBody>
          <a:bodyPr wrap="none" rtlCol="0">
            <a:spAutoFit/>
          </a:bodyPr>
          <a:lstStyle/>
          <a:p>
            <a:r>
              <a:rPr lang="en-US" sz="4000" b="1" dirty="0">
                <a:solidFill>
                  <a:schemeClr val="bg1"/>
                </a:solidFill>
                <a:latin typeface="Adobe Garamond Pro Bold" panose="02020702060506020403" pitchFamily="18" charset="0"/>
              </a:rPr>
              <a:t>PT. ALPHA SIGMA DIGITAL</a:t>
            </a:r>
          </a:p>
        </p:txBody>
      </p:sp>
      <p:pic>
        <p:nvPicPr>
          <p:cNvPr id="31" name="Picture 30"/>
          <p:cNvPicPr>
            <a:picLocks noChangeAspect="1"/>
          </p:cNvPicPr>
          <p:nvPr/>
        </p:nvPicPr>
        <p:blipFill>
          <a:blip r:embed="rId3"/>
          <a:stretch>
            <a:fillRect/>
          </a:stretch>
        </p:blipFill>
        <p:spPr>
          <a:xfrm>
            <a:off x="10515600" y="190897"/>
            <a:ext cx="1079419" cy="1014348"/>
          </a:xfrm>
          <a:prstGeom prst="rect">
            <a:avLst/>
          </a:prstGeom>
        </p:spPr>
      </p:pic>
      <p:sp>
        <p:nvSpPr>
          <p:cNvPr id="3" name="TextBox 2"/>
          <p:cNvSpPr txBox="1"/>
          <p:nvPr/>
        </p:nvSpPr>
        <p:spPr>
          <a:xfrm>
            <a:off x="5218351" y="3100715"/>
            <a:ext cx="6376668" cy="1815882"/>
          </a:xfrm>
          <a:prstGeom prst="rect">
            <a:avLst/>
          </a:prstGeom>
          <a:solidFill>
            <a:schemeClr val="accent4">
              <a:alpha val="59000"/>
            </a:schemeClr>
          </a:solidFill>
        </p:spPr>
        <p:txBody>
          <a:bodyPr wrap="square" rtlCol="0">
            <a:spAutoFit/>
          </a:bodyPr>
          <a:lstStyle/>
          <a:p>
            <a:pPr algn="ctr"/>
            <a:r>
              <a:rPr lang="en-US" sz="2800" b="1" i="1" dirty="0"/>
              <a:t>“LET'S BUILD THE INFRASTRUCTURE AND DIGITAL ASSETS FOR YOUR INSTITUTION, COMPANY, ORGANIZATION, OR FOUNDATION NOW.”</a:t>
            </a:r>
          </a:p>
        </p:txBody>
      </p:sp>
      <p:grpSp>
        <p:nvGrpSpPr>
          <p:cNvPr id="5" name="Group 4">
            <a:extLst>
              <a:ext uri="{FF2B5EF4-FFF2-40B4-BE49-F238E27FC236}">
                <a16:creationId xmlns:a16="http://schemas.microsoft.com/office/drawing/2014/main" id="{C785FF8E-82A6-A064-E112-E56C75560922}"/>
              </a:ext>
            </a:extLst>
          </p:cNvPr>
          <p:cNvGrpSpPr/>
          <p:nvPr/>
        </p:nvGrpSpPr>
        <p:grpSpPr>
          <a:xfrm>
            <a:off x="0" y="6580999"/>
            <a:ext cx="12192000" cy="277000"/>
            <a:chOff x="0" y="6580999"/>
            <a:chExt cx="12192000" cy="277000"/>
          </a:xfrm>
        </p:grpSpPr>
        <p:sp>
          <p:nvSpPr>
            <p:cNvPr id="6" name="Rectangle 5">
              <a:extLst>
                <a:ext uri="{FF2B5EF4-FFF2-40B4-BE49-F238E27FC236}">
                  <a16:creationId xmlns:a16="http://schemas.microsoft.com/office/drawing/2014/main" id="{FF541590-911B-D066-5B80-B58FD2A43AC2}"/>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C56804FA-E4B1-636E-CD9A-023B86980A6D}"/>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8" name="TextBox 7">
              <a:extLst>
                <a:ext uri="{FF2B5EF4-FFF2-40B4-BE49-F238E27FC236}">
                  <a16:creationId xmlns:a16="http://schemas.microsoft.com/office/drawing/2014/main" id="{5042F66D-834D-5E02-4BFC-6CCF1C5FC50F}"/>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spTree>
    <p:extLst>
      <p:ext uri="{BB962C8B-B14F-4D97-AF65-F5344CB8AC3E}">
        <p14:creationId xmlns:p14="http://schemas.microsoft.com/office/powerpoint/2010/main" val="3614613733"/>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2646626" y="672408"/>
            <a:ext cx="6898748" cy="707886"/>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PT. ALPHA SIGMA DIGITAL</a:t>
            </a:r>
          </a:p>
        </p:txBody>
      </p:sp>
      <p:pic>
        <p:nvPicPr>
          <p:cNvPr id="31" name="Picture 30"/>
          <p:cNvPicPr>
            <a:picLocks noChangeAspect="1"/>
          </p:cNvPicPr>
          <p:nvPr/>
        </p:nvPicPr>
        <p:blipFill>
          <a:blip r:embed="rId2"/>
          <a:stretch>
            <a:fillRect/>
          </a:stretch>
        </p:blipFill>
        <p:spPr>
          <a:xfrm>
            <a:off x="10515600" y="190897"/>
            <a:ext cx="1079419" cy="1014348"/>
          </a:xfrm>
          <a:prstGeom prst="rect">
            <a:avLst/>
          </a:prstGeom>
        </p:spPr>
      </p:pic>
      <p:sp>
        <p:nvSpPr>
          <p:cNvPr id="33" name="TextBox 32"/>
          <p:cNvSpPr txBox="1"/>
          <p:nvPr/>
        </p:nvSpPr>
        <p:spPr>
          <a:xfrm>
            <a:off x="577951" y="1692773"/>
            <a:ext cx="11017068" cy="3970318"/>
          </a:xfrm>
          <a:prstGeom prst="rect">
            <a:avLst/>
          </a:prstGeom>
          <a:noFill/>
        </p:spPr>
        <p:txBody>
          <a:bodyPr wrap="square" rtlCol="0">
            <a:spAutoFit/>
          </a:bodyPr>
          <a:lstStyle/>
          <a:p>
            <a:pPr algn="just"/>
            <a:r>
              <a:rPr lang="en-US" dirty="0">
                <a:latin typeface="Adobe Garamond Pro" panose="02020502060506020403" pitchFamily="18" charset="0"/>
              </a:rPr>
              <a:t>	We are a Start-Up company specializing in the development of infrastructure and digital assets for small, medium, and large-scale Institutions, Companies, Organizations, and Foundations seeking efficiency and effectiveness for their operations. Throughout our journey, we have assisted several organizations through consultation and development, including integrated information systems, mobile applications, data analysis, digital marketing, and cybersecurity. The following are the development focuses of PT. Alpha Sigma Digital :</a:t>
            </a:r>
          </a:p>
          <a:p>
            <a:pPr algn="just"/>
            <a:endParaRPr lang="en-US" dirty="0">
              <a:latin typeface="Adobe Garamond Pro" panose="02020502060506020403" pitchFamily="18" charset="0"/>
            </a:endParaRPr>
          </a:p>
          <a:p>
            <a:pPr marL="342900" indent="-342900" algn="just">
              <a:buFont typeface="+mj-lt"/>
              <a:buAutoNum type="arabicPeriod"/>
            </a:pPr>
            <a:r>
              <a:rPr lang="en-US" i="1" dirty="0">
                <a:latin typeface="Adobe Garamond Pro" panose="02020502060506020403" pitchFamily="18" charset="0"/>
              </a:rPr>
              <a:t>Low Code Information System</a:t>
            </a:r>
          </a:p>
          <a:p>
            <a:pPr marL="342900" indent="-342900" algn="just">
              <a:buFont typeface="+mj-lt"/>
              <a:buAutoNum type="arabicPeriod"/>
            </a:pPr>
            <a:r>
              <a:rPr lang="en-US" i="1" dirty="0">
                <a:latin typeface="Adobe Garamond Pro" panose="02020502060506020403" pitchFamily="18" charset="0"/>
              </a:rPr>
              <a:t>Website Services</a:t>
            </a:r>
          </a:p>
          <a:p>
            <a:pPr marL="342900" indent="-342900" algn="just">
              <a:buFont typeface="+mj-lt"/>
              <a:buAutoNum type="arabicPeriod"/>
            </a:pPr>
            <a:r>
              <a:rPr lang="en-US" i="1" dirty="0">
                <a:latin typeface="Adobe Garamond Pro" panose="02020502060506020403" pitchFamily="18" charset="0"/>
              </a:rPr>
              <a:t>Mobile Application (Apps) Development</a:t>
            </a:r>
          </a:p>
          <a:p>
            <a:pPr marL="342900" indent="-342900" algn="just">
              <a:buFont typeface="+mj-lt"/>
              <a:buAutoNum type="arabicPeriod"/>
            </a:pPr>
            <a:r>
              <a:rPr lang="en-US" i="1" dirty="0">
                <a:latin typeface="Adobe Garamond Pro" panose="02020502060506020403" pitchFamily="18" charset="0"/>
              </a:rPr>
              <a:t>Digital Branding &amp; UI/UX Consulting</a:t>
            </a:r>
          </a:p>
          <a:p>
            <a:pPr marL="342900" indent="-342900" algn="just">
              <a:buFont typeface="+mj-lt"/>
              <a:buAutoNum type="arabicPeriod"/>
            </a:pPr>
            <a:r>
              <a:rPr lang="en-US" i="1" dirty="0">
                <a:latin typeface="Adobe Garamond Pro" panose="02020502060506020403" pitchFamily="18" charset="0"/>
              </a:rPr>
              <a:t>Digital Marketing</a:t>
            </a:r>
          </a:p>
          <a:p>
            <a:pPr marL="342900" indent="-342900" algn="just">
              <a:buFont typeface="+mj-lt"/>
              <a:buAutoNum type="arabicPeriod"/>
            </a:pPr>
            <a:r>
              <a:rPr lang="en-US" i="1" dirty="0">
                <a:latin typeface="Adobe Garamond Pro" panose="02020502060506020403" pitchFamily="18" charset="0"/>
              </a:rPr>
              <a:t>Data Science &amp; Analysis</a:t>
            </a:r>
          </a:p>
          <a:p>
            <a:pPr marL="342900" indent="-342900" algn="just">
              <a:buFont typeface="+mj-lt"/>
              <a:buAutoNum type="arabicPeriod"/>
            </a:pPr>
            <a:r>
              <a:rPr lang="en-US" i="1" dirty="0">
                <a:latin typeface="Adobe Garamond Pro" panose="02020502060506020403" pitchFamily="18" charset="0"/>
              </a:rPr>
              <a:t>Cyber Security</a:t>
            </a:r>
          </a:p>
          <a:p>
            <a:pPr marL="342900" indent="-342900" algn="just">
              <a:buFont typeface="+mj-lt"/>
              <a:buAutoNum type="arabicPeriod"/>
            </a:pPr>
            <a:endParaRPr lang="en-US" dirty="0">
              <a:latin typeface="Adobe Garamond Pro" panose="02020502060506020403" pitchFamily="18" charset="0"/>
            </a:endParaRPr>
          </a:p>
        </p:txBody>
      </p:sp>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sp>
        <p:nvSpPr>
          <p:cNvPr id="7" name="TextBox 6">
            <a:extLst>
              <a:ext uri="{FF2B5EF4-FFF2-40B4-BE49-F238E27FC236}">
                <a16:creationId xmlns:a16="http://schemas.microsoft.com/office/drawing/2014/main" id="{6C485495-B878-27C0-20C1-9B2160BCDD34}"/>
              </a:ext>
            </a:extLst>
          </p:cNvPr>
          <p:cNvSpPr txBox="1"/>
          <p:nvPr/>
        </p:nvSpPr>
        <p:spPr>
          <a:xfrm>
            <a:off x="19580" y="43081"/>
            <a:ext cx="1747594" cy="584775"/>
          </a:xfrm>
          <a:prstGeom prst="rect">
            <a:avLst/>
          </a:prstGeom>
          <a:noFill/>
        </p:spPr>
        <p:txBody>
          <a:bodyPr wrap="none" rtlCol="0">
            <a:spAutoFit/>
          </a:bodyPr>
          <a:lstStyle/>
          <a:p>
            <a:r>
              <a:rPr lang="en-US" sz="3200" b="1" dirty="0">
                <a:solidFill>
                  <a:schemeClr val="bg1"/>
                </a:solidFill>
                <a:latin typeface="Adobe Garamond Pro Bold" panose="02020702060506020403" pitchFamily="18" charset="0"/>
              </a:rPr>
              <a:t>About us</a:t>
            </a:r>
          </a:p>
        </p:txBody>
      </p:sp>
    </p:spTree>
    <p:extLst>
      <p:ext uri="{BB962C8B-B14F-4D97-AF65-F5344CB8AC3E}">
        <p14:creationId xmlns:p14="http://schemas.microsoft.com/office/powerpoint/2010/main" val="27377006"/>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2944374" y="23581"/>
            <a:ext cx="6284221" cy="1323439"/>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LOW CODE </a:t>
            </a:r>
          </a:p>
          <a:p>
            <a:pPr algn="ctr"/>
            <a:r>
              <a:rPr lang="en-US" sz="4000" b="1" dirty="0">
                <a:solidFill>
                  <a:schemeClr val="bg1"/>
                </a:solidFill>
                <a:latin typeface="Adobe Garamond Pro Bold" panose="02020702060506020403" pitchFamily="18" charset="0"/>
              </a:rPr>
              <a:t>INFORMATION SYSTEM</a:t>
            </a:r>
          </a:p>
        </p:txBody>
      </p:sp>
      <p:pic>
        <p:nvPicPr>
          <p:cNvPr id="31" name="Picture 30"/>
          <p:cNvPicPr>
            <a:picLocks noChangeAspect="1"/>
          </p:cNvPicPr>
          <p:nvPr/>
        </p:nvPicPr>
        <p:blipFill>
          <a:blip r:embed="rId2"/>
          <a:stretch>
            <a:fillRect/>
          </a:stretch>
        </p:blipFill>
        <p:spPr>
          <a:xfrm>
            <a:off x="10515600" y="190897"/>
            <a:ext cx="1079419" cy="1014348"/>
          </a:xfrm>
          <a:prstGeom prst="rect">
            <a:avLst/>
          </a:prstGeom>
        </p:spPr>
      </p:pic>
      <p:sp>
        <p:nvSpPr>
          <p:cNvPr id="33" name="TextBox 32"/>
          <p:cNvSpPr txBox="1"/>
          <p:nvPr/>
        </p:nvSpPr>
        <p:spPr>
          <a:xfrm>
            <a:off x="577951" y="1692773"/>
            <a:ext cx="11017068" cy="3970318"/>
          </a:xfrm>
          <a:prstGeom prst="rect">
            <a:avLst/>
          </a:prstGeom>
          <a:noFill/>
        </p:spPr>
        <p:txBody>
          <a:bodyPr wrap="square" rtlCol="0">
            <a:spAutoFit/>
          </a:bodyPr>
          <a:lstStyle/>
          <a:p>
            <a:pPr algn="just"/>
            <a:r>
              <a:rPr lang="en-US" dirty="0">
                <a:latin typeface="Adobe Garamond Pro" panose="02020502060506020403" pitchFamily="18" charset="0"/>
              </a:rPr>
              <a:t>	Nowadays, data has become crucial and the need for quick presentation is more pressing than ever. Imagine being a company leader dealing with thousands of transactions per day; you might not remember the day or time of the highest transaction volume. Or perhaps you want to know who your earliest computer and furniture suppliers were? What is the value of your organization's assets, or how much depreciation has occurred?</a:t>
            </a:r>
          </a:p>
          <a:p>
            <a:pPr algn="just"/>
            <a:endParaRPr lang="en-US" dirty="0">
              <a:latin typeface="Adobe Garamond Pro" panose="02020502060506020403" pitchFamily="18" charset="0"/>
            </a:endParaRPr>
          </a:p>
          <a:p>
            <a:pPr algn="just"/>
            <a:r>
              <a:rPr lang="en-US" dirty="0">
                <a:latin typeface="Adobe Garamond Pro" panose="02020502060506020403" pitchFamily="18" charset="0"/>
              </a:rPr>
              <a:t>	In such scenarios, you would typically turn to your accounting department. However, you and your accountants would spend a whole day, maybe even working overtime, searching for files, extracting figures, and analyzing data. With a Low Code Platform-based Information System, you only need to click once, and the data you need can be presented instantly.</a:t>
            </a:r>
          </a:p>
          <a:p>
            <a:pPr algn="just"/>
            <a:endParaRPr lang="en-US" dirty="0">
              <a:latin typeface="Adobe Garamond Pro" panose="02020502060506020403" pitchFamily="18" charset="0"/>
            </a:endParaRPr>
          </a:p>
          <a:p>
            <a:pPr algn="just"/>
            <a:r>
              <a:rPr lang="en-US" dirty="0">
                <a:latin typeface="Adobe Garamond Pro" panose="02020502060506020403" pitchFamily="18" charset="0"/>
              </a:rPr>
              <a:t>	We aim to kickstart the digitization of your Institution, Company, Organization, or Foundation, beginning with data availability. The core of the digitization process is the Database Management System (DBMS). We are enthusiastic about encouraging you to use this advanced platform to enhance the efficiency and effectiveness of your organization, all while ensuring user-friendly functionality.</a:t>
            </a:r>
          </a:p>
        </p:txBody>
      </p:sp>
      <p:grpSp>
        <p:nvGrpSpPr>
          <p:cNvPr id="2" name="Group 1">
            <a:extLst>
              <a:ext uri="{FF2B5EF4-FFF2-40B4-BE49-F238E27FC236}">
                <a16:creationId xmlns:a16="http://schemas.microsoft.com/office/drawing/2014/main" id="{021C67EF-6659-5EAE-515B-A5D4BB2B5169}"/>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844B311B-CD8F-D7F9-C230-B274F57B07B3}"/>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FD4F4820-5F15-202E-9CD5-C35C8E5F824B}"/>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219DE7AB-F9E3-88A1-75AC-F151634CEF73}"/>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spTree>
    <p:extLst>
      <p:ext uri="{BB962C8B-B14F-4D97-AF65-F5344CB8AC3E}">
        <p14:creationId xmlns:p14="http://schemas.microsoft.com/office/powerpoint/2010/main" val="1017245153"/>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4266370" y="42097"/>
            <a:ext cx="3640227" cy="707886"/>
          </a:xfrm>
          <a:prstGeom prst="rect">
            <a:avLst/>
          </a:prstGeom>
          <a:noFill/>
        </p:spPr>
        <p:txBody>
          <a:bodyPr wrap="none" rtlCol="0">
            <a:spAutoFit/>
          </a:bodyPr>
          <a:lstStyle/>
          <a:p>
            <a:r>
              <a:rPr lang="en-US" sz="4000" b="1" dirty="0">
                <a:solidFill>
                  <a:schemeClr val="bg1"/>
                </a:solidFill>
                <a:latin typeface="Adobe Garamond Pro Bold" panose="02020702060506020403" pitchFamily="18" charset="0"/>
              </a:rPr>
              <a:t>ADVANTAGES</a:t>
            </a:r>
          </a:p>
        </p:txBody>
      </p:sp>
      <p:pic>
        <p:nvPicPr>
          <p:cNvPr id="31" name="Picture 30"/>
          <p:cNvPicPr>
            <a:picLocks noChangeAspect="1"/>
          </p:cNvPicPr>
          <p:nvPr/>
        </p:nvPicPr>
        <p:blipFill>
          <a:blip r:embed="rId2"/>
          <a:stretch>
            <a:fillRect/>
          </a:stretch>
        </p:blipFill>
        <p:spPr>
          <a:xfrm>
            <a:off x="10515600" y="190897"/>
            <a:ext cx="1079419" cy="1014348"/>
          </a:xfrm>
          <a:prstGeom prst="rect">
            <a:avLst/>
          </a:prstGeom>
        </p:spPr>
      </p:pic>
      <p:sp>
        <p:nvSpPr>
          <p:cNvPr id="33" name="TextBox 32"/>
          <p:cNvSpPr txBox="1"/>
          <p:nvPr/>
        </p:nvSpPr>
        <p:spPr>
          <a:xfrm>
            <a:off x="577951" y="1692773"/>
            <a:ext cx="11017068" cy="646331"/>
          </a:xfrm>
          <a:prstGeom prst="rect">
            <a:avLst/>
          </a:prstGeom>
          <a:noFill/>
        </p:spPr>
        <p:txBody>
          <a:bodyPr wrap="square" rtlCol="0">
            <a:spAutoFit/>
          </a:bodyPr>
          <a:lstStyle/>
          <a:p>
            <a:pPr algn="just"/>
            <a:r>
              <a:rPr lang="en-US" dirty="0">
                <a:latin typeface="Adobe Garamond Pro" panose="02020502060506020403" pitchFamily="18" charset="0"/>
              </a:rPr>
              <a:t>There are several advantages to the Low Code-based Information System that we will develop for your Institution, Company, Organization, and Foundation, including:</a:t>
            </a:r>
          </a:p>
        </p:txBody>
      </p:sp>
      <p:sp>
        <p:nvSpPr>
          <p:cNvPr id="13" name="TextBox 12"/>
          <p:cNvSpPr txBox="1"/>
          <p:nvPr/>
        </p:nvSpPr>
        <p:spPr>
          <a:xfrm>
            <a:off x="577951" y="2537445"/>
            <a:ext cx="5036268" cy="2862322"/>
          </a:xfrm>
          <a:prstGeom prst="rect">
            <a:avLst/>
          </a:prstGeom>
          <a:noFill/>
        </p:spPr>
        <p:txBody>
          <a:bodyPr wrap="square" rtlCol="0">
            <a:spAutoFit/>
          </a:bodyPr>
          <a:lstStyle/>
          <a:p>
            <a:pPr marL="342900" indent="-342900" algn="just">
              <a:buFont typeface="+mj-lt"/>
              <a:buAutoNum type="arabicPeriod"/>
            </a:pPr>
            <a:r>
              <a:rPr lang="en-US" dirty="0">
                <a:latin typeface="Adobe Garamond Pro" panose="02020502060506020403" pitchFamily="18" charset="0"/>
              </a:rPr>
              <a:t>Ease for Use</a:t>
            </a:r>
          </a:p>
          <a:p>
            <a:pPr marL="342900" indent="-342900" algn="just">
              <a:buFont typeface="+mj-lt"/>
              <a:buAutoNum type="arabicPeriod"/>
            </a:pPr>
            <a:r>
              <a:rPr lang="en-US" dirty="0">
                <a:latin typeface="Adobe Garamond Pro" panose="02020502060506020403" pitchFamily="18" charset="0"/>
              </a:rPr>
              <a:t>Suitable for Small, Medium, or Large Businesses</a:t>
            </a:r>
          </a:p>
          <a:p>
            <a:pPr marL="342900" indent="-342900" algn="just">
              <a:buFont typeface="+mj-lt"/>
              <a:buAutoNum type="arabicPeriod"/>
            </a:pPr>
            <a:r>
              <a:rPr lang="en-US" dirty="0">
                <a:latin typeface="Adobe Garamond Pro" panose="02020502060506020403" pitchFamily="18" charset="0"/>
              </a:rPr>
              <a:t>Robust Platform</a:t>
            </a:r>
          </a:p>
          <a:p>
            <a:pPr marL="342900" indent="-342900" algn="just">
              <a:buFont typeface="+mj-lt"/>
              <a:buAutoNum type="arabicPeriod"/>
            </a:pPr>
            <a:r>
              <a:rPr lang="en-US" dirty="0">
                <a:latin typeface="Adobe Garamond Pro" panose="02020502060506020403" pitchFamily="18" charset="0"/>
              </a:rPr>
              <a:t>Flexibility and Personalization</a:t>
            </a:r>
          </a:p>
          <a:p>
            <a:pPr marL="342900" indent="-342900" algn="just">
              <a:buFont typeface="+mj-lt"/>
              <a:buAutoNum type="arabicPeriod"/>
            </a:pPr>
            <a:r>
              <a:rPr lang="en-US" dirty="0">
                <a:latin typeface="Adobe Garamond Pro" panose="02020502060506020403" pitchFamily="18" charset="0"/>
              </a:rPr>
              <a:t>Control over Data Analysis and Presentation</a:t>
            </a:r>
          </a:p>
          <a:p>
            <a:pPr marL="342900" indent="-342900" algn="just">
              <a:buFont typeface="+mj-lt"/>
              <a:buAutoNum type="arabicPeriod"/>
            </a:pPr>
            <a:r>
              <a:rPr lang="en-US" dirty="0">
                <a:latin typeface="Adobe Garamond Pro" panose="02020502060506020403" pitchFamily="18" charset="0"/>
              </a:rPr>
              <a:t>Integrated Communication across Operating Systems</a:t>
            </a:r>
          </a:p>
          <a:p>
            <a:pPr marL="342900" indent="-342900" algn="just">
              <a:buFont typeface="+mj-lt"/>
              <a:buAutoNum type="arabicPeriod"/>
            </a:pPr>
            <a:r>
              <a:rPr lang="en-US" dirty="0">
                <a:latin typeface="Adobe Garamond Pro" panose="02020502060506020403" pitchFamily="18" charset="0"/>
              </a:rPr>
              <a:t>Integration with Other Software</a:t>
            </a:r>
          </a:p>
          <a:p>
            <a:pPr marL="342900" indent="-342900" algn="just">
              <a:buFont typeface="+mj-lt"/>
              <a:buAutoNum type="arabicPeriod"/>
            </a:pPr>
            <a:r>
              <a:rPr lang="en-US" dirty="0">
                <a:latin typeface="Adobe Garamond Pro" panose="02020502060506020403" pitchFamily="18" charset="0"/>
              </a:rPr>
              <a:t>Data Security.</a:t>
            </a:r>
          </a:p>
          <a:p>
            <a:pPr marL="342900" indent="-342900" algn="just">
              <a:buFont typeface="+mj-lt"/>
              <a:buAutoNum type="arabicPeriod"/>
            </a:pPr>
            <a:r>
              <a:rPr lang="en-US" dirty="0">
                <a:latin typeface="Adobe Garamond Pro" panose="02020502060506020403" pitchFamily="18" charset="0"/>
              </a:rPr>
              <a:t>Diverse Platform Components</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74807" y="2425485"/>
            <a:ext cx="5396083" cy="3139321"/>
          </a:xfrm>
          <a:prstGeom prst="rect">
            <a:avLst/>
          </a:prstGeom>
        </p:spPr>
      </p:pic>
      <p:grpSp>
        <p:nvGrpSpPr>
          <p:cNvPr id="3" name="Group 2">
            <a:extLst>
              <a:ext uri="{FF2B5EF4-FFF2-40B4-BE49-F238E27FC236}">
                <a16:creationId xmlns:a16="http://schemas.microsoft.com/office/drawing/2014/main" id="{130A1899-2DA0-FB82-3FCC-BE8A684DC88A}"/>
              </a:ext>
            </a:extLst>
          </p:cNvPr>
          <p:cNvGrpSpPr/>
          <p:nvPr/>
        </p:nvGrpSpPr>
        <p:grpSpPr>
          <a:xfrm>
            <a:off x="0" y="6580999"/>
            <a:ext cx="12192000" cy="277000"/>
            <a:chOff x="0" y="6580999"/>
            <a:chExt cx="12192000" cy="277000"/>
          </a:xfrm>
        </p:grpSpPr>
        <p:sp>
          <p:nvSpPr>
            <p:cNvPr id="5" name="Rectangle 4">
              <a:extLst>
                <a:ext uri="{FF2B5EF4-FFF2-40B4-BE49-F238E27FC236}">
                  <a16:creationId xmlns:a16="http://schemas.microsoft.com/office/drawing/2014/main" id="{2E60B646-1003-350C-97C2-33E06CA1823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A7391745-318E-5CC2-A233-BE2AE7E0221B}"/>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7" name="TextBox 6">
              <a:extLst>
                <a:ext uri="{FF2B5EF4-FFF2-40B4-BE49-F238E27FC236}">
                  <a16:creationId xmlns:a16="http://schemas.microsoft.com/office/drawing/2014/main" id="{543694E1-6AA3-7707-10EF-88A07607A9DC}"/>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sp>
        <p:nvSpPr>
          <p:cNvPr id="8" name="TextBox 7">
            <a:extLst>
              <a:ext uri="{FF2B5EF4-FFF2-40B4-BE49-F238E27FC236}">
                <a16:creationId xmlns:a16="http://schemas.microsoft.com/office/drawing/2014/main" id="{79E93C1E-8D13-B01B-E2F6-5DB461F93291}"/>
              </a:ext>
            </a:extLst>
          </p:cNvPr>
          <p:cNvSpPr txBox="1"/>
          <p:nvPr/>
        </p:nvSpPr>
        <p:spPr>
          <a:xfrm>
            <a:off x="2319267" y="632882"/>
            <a:ext cx="7534435" cy="584775"/>
          </a:xfrm>
          <a:prstGeom prst="rect">
            <a:avLst/>
          </a:prstGeom>
          <a:noFill/>
        </p:spPr>
        <p:txBody>
          <a:bodyPr wrap="none" rtlCol="0">
            <a:spAutoFit/>
          </a:bodyPr>
          <a:lstStyle/>
          <a:p>
            <a:r>
              <a:rPr lang="en-US" sz="3200" b="1" dirty="0">
                <a:solidFill>
                  <a:schemeClr val="bg1"/>
                </a:solidFill>
                <a:latin typeface="Adobe Garamond Pro Bold" panose="02020702060506020403" pitchFamily="18" charset="0"/>
              </a:rPr>
              <a:t>LOW CODE INFORMATION SYSTEM </a:t>
            </a:r>
          </a:p>
        </p:txBody>
      </p:sp>
    </p:spTree>
    <p:extLst>
      <p:ext uri="{BB962C8B-B14F-4D97-AF65-F5344CB8AC3E}">
        <p14:creationId xmlns:p14="http://schemas.microsoft.com/office/powerpoint/2010/main" val="3886554232"/>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 y="3409696"/>
            <a:ext cx="12191999" cy="3346704"/>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0" y="101600"/>
            <a:ext cx="12191999" cy="3346704"/>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3064FC7-D2B3-D3B3-2563-53E841CD427E}"/>
              </a:ext>
            </a:extLst>
          </p:cNvPr>
          <p:cNvSpPr txBox="1"/>
          <p:nvPr/>
        </p:nvSpPr>
        <p:spPr>
          <a:xfrm>
            <a:off x="607199" y="2151727"/>
            <a:ext cx="10977602" cy="2554545"/>
          </a:xfrm>
          <a:prstGeom prst="rect">
            <a:avLst/>
          </a:prstGeom>
          <a:noFill/>
        </p:spPr>
        <p:txBody>
          <a:bodyPr wrap="square" rtlCol="0">
            <a:spAutoFit/>
          </a:bodyPr>
          <a:lstStyle/>
          <a:p>
            <a:pPr algn="ctr"/>
            <a:r>
              <a:rPr lang="en-US" sz="8000" b="1" dirty="0">
                <a:solidFill>
                  <a:schemeClr val="bg1"/>
                </a:solidFill>
                <a:latin typeface="Adobe Garamond Pro Bold" panose="02020702060506020403" pitchFamily="18" charset="0"/>
              </a:rPr>
              <a:t>CLARIS</a:t>
            </a:r>
          </a:p>
          <a:p>
            <a:pPr algn="ctr"/>
            <a:r>
              <a:rPr lang="en-US" sz="8000" b="1" dirty="0">
                <a:solidFill>
                  <a:schemeClr val="bg1"/>
                </a:solidFill>
                <a:latin typeface="Adobe Garamond Pro Bold" panose="02020702060506020403" pitchFamily="18" charset="0"/>
              </a:rPr>
              <a:t>FILEMAKER</a:t>
            </a:r>
          </a:p>
        </p:txBody>
      </p:sp>
    </p:spTree>
    <p:extLst>
      <p:ext uri="{BB962C8B-B14F-4D97-AF65-F5344CB8AC3E}">
        <p14:creationId xmlns:p14="http://schemas.microsoft.com/office/powerpoint/2010/main" val="1876736868"/>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4397458" y="6793"/>
            <a:ext cx="3397084" cy="1323439"/>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CLARIS</a:t>
            </a:r>
          </a:p>
          <a:p>
            <a:pPr algn="ctr"/>
            <a:r>
              <a:rPr lang="en-US" sz="4000" b="1" dirty="0">
                <a:solidFill>
                  <a:schemeClr val="bg1"/>
                </a:solidFill>
                <a:latin typeface="Adobe Garamond Pro Bold" panose="02020702060506020403" pitchFamily="18" charset="0"/>
              </a:rPr>
              <a:t>FILEMAKER</a:t>
            </a:r>
          </a:p>
        </p:txBody>
      </p:sp>
      <p:pic>
        <p:nvPicPr>
          <p:cNvPr id="31" name="Picture 30"/>
          <p:cNvPicPr>
            <a:picLocks noChangeAspect="1"/>
          </p:cNvPicPr>
          <p:nvPr/>
        </p:nvPicPr>
        <p:blipFill>
          <a:blip r:embed="rId2"/>
          <a:stretch>
            <a:fillRect/>
          </a:stretch>
        </p:blipFill>
        <p:spPr>
          <a:xfrm>
            <a:off x="10515600" y="190897"/>
            <a:ext cx="1079419" cy="1014348"/>
          </a:xfrm>
          <a:prstGeom prst="rect">
            <a:avLst/>
          </a:prstGeom>
        </p:spPr>
      </p:pic>
      <p:sp>
        <p:nvSpPr>
          <p:cNvPr id="33" name="TextBox 32"/>
          <p:cNvSpPr txBox="1"/>
          <p:nvPr/>
        </p:nvSpPr>
        <p:spPr>
          <a:xfrm>
            <a:off x="577951" y="1692773"/>
            <a:ext cx="11017068" cy="3693319"/>
          </a:xfrm>
          <a:prstGeom prst="rect">
            <a:avLst/>
          </a:prstGeom>
          <a:noFill/>
        </p:spPr>
        <p:txBody>
          <a:bodyPr wrap="square" rtlCol="0">
            <a:spAutoFit/>
          </a:bodyPr>
          <a:lstStyle/>
          <a:p>
            <a:pPr algn="just"/>
            <a:r>
              <a:rPr lang="en-US" dirty="0">
                <a:latin typeface="Adobe Garamond Pro" panose="02020502060506020403" pitchFamily="18" charset="0"/>
              </a:rPr>
              <a:t>	Claris FileMaker is a relational database management system (RDBMS) that allows users to create custom applications for managing data. It provides a platform for designing, developing, and deploying database solutions without the need for extensive programming skills. Claris FileMaker is a versatile and user-friendly platform for creating custom applications tailored to the unique needs of businesses. Known for its rapid development capabilities, the platform features a drag-and-drop interface that allows users to design and deploy applications without extensive coding. It supports cross-platform compatibility, enabling applications to run seamlessly on Windows, macOS, iOS, and the web. Claris FileMaker's strength lies in its customization options, allowing businesses to create bespoke solutions that align with their specific workflows. </a:t>
            </a:r>
          </a:p>
          <a:p>
            <a:pPr algn="just"/>
            <a:endParaRPr lang="en-US" dirty="0">
              <a:latin typeface="Adobe Garamond Pro" panose="02020502060506020403" pitchFamily="18" charset="0"/>
            </a:endParaRPr>
          </a:p>
          <a:p>
            <a:pPr algn="just"/>
            <a:r>
              <a:rPr lang="en-US" dirty="0">
                <a:latin typeface="Adobe Garamond Pro" panose="02020502060506020403" pitchFamily="18" charset="0"/>
              </a:rPr>
              <a:t>	The platform's integration capabilities facilitate connections with external databases and services, promoting streamlined processes. With robust security features, cloud deployment options, and scalability, Claris FileMaker is a cost-effective solution for businesses seeking efficient, flexible, and accessible custom application development. The active community and support resources further contribute to its appeal as a comprehensive tool for businesses of various sizes.</a:t>
            </a:r>
          </a:p>
        </p:txBody>
      </p:sp>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pic>
        <p:nvPicPr>
          <p:cNvPr id="8" name="Picture 7">
            <a:extLst>
              <a:ext uri="{FF2B5EF4-FFF2-40B4-BE49-F238E27FC236}">
                <a16:creationId xmlns:a16="http://schemas.microsoft.com/office/drawing/2014/main" id="{7BF95C73-318C-E4B3-EE45-0619CB7C10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783" y="116388"/>
            <a:ext cx="1159715" cy="1104250"/>
          </a:xfrm>
          <a:prstGeom prst="rect">
            <a:avLst/>
          </a:prstGeom>
        </p:spPr>
      </p:pic>
    </p:spTree>
    <p:extLst>
      <p:ext uri="{BB962C8B-B14F-4D97-AF65-F5344CB8AC3E}">
        <p14:creationId xmlns:p14="http://schemas.microsoft.com/office/powerpoint/2010/main" val="1100839539"/>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4397458" y="6793"/>
            <a:ext cx="3397084" cy="1323439"/>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CLARIS</a:t>
            </a:r>
          </a:p>
          <a:p>
            <a:pPr algn="ctr"/>
            <a:r>
              <a:rPr lang="en-US" sz="4000" b="1" dirty="0">
                <a:solidFill>
                  <a:schemeClr val="bg1"/>
                </a:solidFill>
                <a:latin typeface="Adobe Garamond Pro Bold" panose="02020702060506020403" pitchFamily="18" charset="0"/>
              </a:rPr>
              <a:t>FILE MAKER</a:t>
            </a:r>
          </a:p>
        </p:txBody>
      </p:sp>
      <p:pic>
        <p:nvPicPr>
          <p:cNvPr id="31" name="Picture 30"/>
          <p:cNvPicPr>
            <a:picLocks noChangeAspect="1"/>
          </p:cNvPicPr>
          <p:nvPr/>
        </p:nvPicPr>
        <p:blipFill>
          <a:blip r:embed="rId2"/>
          <a:stretch>
            <a:fillRect/>
          </a:stretch>
        </p:blipFill>
        <p:spPr>
          <a:xfrm>
            <a:off x="10515600" y="190897"/>
            <a:ext cx="1079419" cy="1014348"/>
          </a:xfrm>
          <a:prstGeom prst="rect">
            <a:avLst/>
          </a:prstGeom>
        </p:spPr>
      </p:pic>
      <p:sp>
        <p:nvSpPr>
          <p:cNvPr id="33" name="TextBox 32"/>
          <p:cNvSpPr txBox="1"/>
          <p:nvPr/>
        </p:nvSpPr>
        <p:spPr>
          <a:xfrm>
            <a:off x="577951" y="1692773"/>
            <a:ext cx="11017068" cy="4401205"/>
          </a:xfrm>
          <a:prstGeom prst="rect">
            <a:avLst/>
          </a:prstGeom>
          <a:noFill/>
        </p:spPr>
        <p:txBody>
          <a:bodyPr wrap="square" rtlCol="0">
            <a:spAutoFit/>
          </a:bodyPr>
          <a:lstStyle/>
          <a:p>
            <a:pPr algn="just"/>
            <a:r>
              <a:rPr lang="en-US" sz="2000" dirty="0">
                <a:latin typeface="Adobe Garamond Pro" panose="02020502060506020403" pitchFamily="18" charset="0"/>
              </a:rPr>
              <a:t>	Claris FileMaker is a relational database management system (RDBMS) that allows users to create custom applications for managing data. It provides a platform for designing, developing, and deploying database solutions without the need for extensive programming skills. Claris FileMaker is a versatile and user-friendly platform for creating custom applications tailored to the unique needs of businesses. Known for its rapid development capabilities, the platform features a drag-and-drop interface that allows users to design and deploy applications without extensive coding. It supports cross-platform compatibility, enabling applications to run seamlessly on Windows, macOS, iOS, and the web. </a:t>
            </a:r>
          </a:p>
          <a:p>
            <a:pPr algn="just"/>
            <a:endParaRPr lang="en-US" sz="2000" dirty="0">
              <a:latin typeface="Adobe Garamond Pro" panose="02020502060506020403" pitchFamily="18" charset="0"/>
            </a:endParaRPr>
          </a:p>
          <a:p>
            <a:pPr algn="just"/>
            <a:r>
              <a:rPr lang="en-US" sz="2000" dirty="0">
                <a:latin typeface="Adobe Garamond Pro" panose="02020502060506020403" pitchFamily="18" charset="0"/>
              </a:rPr>
              <a:t>	Claris FileMaker's strength lies in its customization options, allowing businesses to create bespoke solutions that align with their specific workflows. The platform's integration capabilities facilitate connections with external databases and services, promoting streamlined processes. With robust security features, cloud deployment options, and scalability, Claris FileMaker is a cost-effective solution for businesses seeking efficient, flexible, and accessible custom application development. The active community and support resources further contribute to its appeal as a comprehensive tool for businesses of various sizes.</a:t>
            </a:r>
          </a:p>
        </p:txBody>
      </p:sp>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pic>
        <p:nvPicPr>
          <p:cNvPr id="8" name="Picture 7">
            <a:extLst>
              <a:ext uri="{FF2B5EF4-FFF2-40B4-BE49-F238E27FC236}">
                <a16:creationId xmlns:a16="http://schemas.microsoft.com/office/drawing/2014/main" id="{AEC6C750-BAE8-7507-281F-99DBA53F81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783" y="116388"/>
            <a:ext cx="1159715" cy="1104250"/>
          </a:xfrm>
          <a:prstGeom prst="rect">
            <a:avLst/>
          </a:prstGeom>
        </p:spPr>
      </p:pic>
    </p:spTree>
    <p:extLst>
      <p:ext uri="{BB962C8B-B14F-4D97-AF65-F5344CB8AC3E}">
        <p14:creationId xmlns:p14="http://schemas.microsoft.com/office/powerpoint/2010/main" val="227579862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0" y="0"/>
            <a:ext cx="12192000" cy="1347020"/>
            <a:chOff x="0" y="0"/>
            <a:chExt cx="12192000" cy="1347020"/>
          </a:xfrm>
        </p:grpSpPr>
        <p:sp>
          <p:nvSpPr>
            <p:cNvPr id="28" name="Rectangle 27"/>
            <p:cNvSpPr/>
            <p:nvPr/>
          </p:nvSpPr>
          <p:spPr>
            <a:xfrm>
              <a:off x="0" y="678425"/>
              <a:ext cx="12192000" cy="668595"/>
            </a:xfrm>
            <a:prstGeom prst="rect">
              <a:avLst/>
            </a:prstGeom>
            <a:solidFill>
              <a:srgbClr val="2E73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0" y="0"/>
              <a:ext cx="12192000" cy="678425"/>
            </a:xfrm>
            <a:prstGeom prst="rect">
              <a:avLst/>
            </a:prstGeom>
            <a:solidFill>
              <a:srgbClr val="4E9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3374745" y="6793"/>
            <a:ext cx="5442517" cy="1323439"/>
          </a:xfrm>
          <a:prstGeom prst="rect">
            <a:avLst/>
          </a:prstGeom>
          <a:noFill/>
        </p:spPr>
        <p:txBody>
          <a:bodyPr wrap="none" rtlCol="0">
            <a:spAutoFit/>
          </a:bodyPr>
          <a:lstStyle/>
          <a:p>
            <a:pPr algn="ctr"/>
            <a:r>
              <a:rPr lang="en-US" sz="4000" b="1" dirty="0">
                <a:solidFill>
                  <a:schemeClr val="bg1"/>
                </a:solidFill>
                <a:latin typeface="Adobe Garamond Pro Bold" panose="02020702060506020403" pitchFamily="18" charset="0"/>
              </a:rPr>
              <a:t>WHY</a:t>
            </a:r>
          </a:p>
          <a:p>
            <a:pPr algn="ctr"/>
            <a:r>
              <a:rPr lang="en-US" sz="4000" b="1" dirty="0">
                <a:solidFill>
                  <a:schemeClr val="bg1"/>
                </a:solidFill>
                <a:latin typeface="Adobe Garamond Pro Bold" panose="02020702060506020403" pitchFamily="18" charset="0"/>
              </a:rPr>
              <a:t>CLARIS FILEMAKER?</a:t>
            </a:r>
          </a:p>
        </p:txBody>
      </p:sp>
      <p:pic>
        <p:nvPicPr>
          <p:cNvPr id="31" name="Picture 30"/>
          <p:cNvPicPr>
            <a:picLocks noChangeAspect="1"/>
          </p:cNvPicPr>
          <p:nvPr/>
        </p:nvPicPr>
        <p:blipFill>
          <a:blip r:embed="rId2"/>
          <a:stretch>
            <a:fillRect/>
          </a:stretch>
        </p:blipFill>
        <p:spPr>
          <a:xfrm>
            <a:off x="10515600" y="190897"/>
            <a:ext cx="1079419" cy="1014348"/>
          </a:xfrm>
          <a:prstGeom prst="rect">
            <a:avLst/>
          </a:prstGeom>
        </p:spPr>
      </p:pic>
      <p:sp>
        <p:nvSpPr>
          <p:cNvPr id="33" name="TextBox 32"/>
          <p:cNvSpPr txBox="1"/>
          <p:nvPr/>
        </p:nvSpPr>
        <p:spPr>
          <a:xfrm>
            <a:off x="577951" y="1692773"/>
            <a:ext cx="11017068" cy="4524315"/>
          </a:xfrm>
          <a:prstGeom prst="rect">
            <a:avLst/>
          </a:prstGeom>
          <a:noFill/>
        </p:spPr>
        <p:txBody>
          <a:bodyPr wrap="square" rtlCol="0">
            <a:spAutoFit/>
          </a:bodyPr>
          <a:lstStyle/>
          <a:p>
            <a:pPr algn="just"/>
            <a:r>
              <a:rPr lang="en-US" sz="2400" dirty="0">
                <a:latin typeface="Adobe Garamond Pro" panose="02020502060506020403" pitchFamily="18" charset="0"/>
              </a:rPr>
              <a:t>There are several reasons why Claris FileMaker is commonly used for custom apps in a business context:</a:t>
            </a:r>
          </a:p>
          <a:p>
            <a:pPr marL="342900" indent="-342900" algn="just">
              <a:buAutoNum type="arabicPeriod"/>
            </a:pPr>
            <a:r>
              <a:rPr lang="en-US" sz="2400" dirty="0">
                <a:latin typeface="Adobe Garamond Pro" panose="02020502060506020403" pitchFamily="18" charset="0"/>
              </a:rPr>
              <a:t>User-Friendly Interface</a:t>
            </a:r>
          </a:p>
          <a:p>
            <a:pPr marL="342900" indent="-342900" algn="just">
              <a:buAutoNum type="arabicPeriod"/>
            </a:pPr>
            <a:r>
              <a:rPr lang="en-US" sz="2400" dirty="0">
                <a:latin typeface="Adobe Garamond Pro" panose="02020502060506020403" pitchFamily="18" charset="0"/>
              </a:rPr>
              <a:t>Rapid Development</a:t>
            </a:r>
          </a:p>
          <a:p>
            <a:pPr marL="342900" indent="-342900" algn="just">
              <a:buAutoNum type="arabicPeriod"/>
            </a:pPr>
            <a:r>
              <a:rPr lang="en-US" sz="2400" dirty="0">
                <a:latin typeface="Adobe Garamond Pro" panose="02020502060506020403" pitchFamily="18" charset="0"/>
              </a:rPr>
              <a:t>Customization</a:t>
            </a:r>
          </a:p>
          <a:p>
            <a:pPr marL="342900" indent="-342900" algn="just">
              <a:buAutoNum type="arabicPeriod"/>
            </a:pPr>
            <a:r>
              <a:rPr lang="en-US" sz="2400" dirty="0">
                <a:latin typeface="Adobe Garamond Pro" panose="02020502060506020403" pitchFamily="18" charset="0"/>
              </a:rPr>
              <a:t>Cross-Platform Compatibility</a:t>
            </a:r>
          </a:p>
          <a:p>
            <a:pPr marL="342900" indent="-342900" algn="just">
              <a:buAutoNum type="arabicPeriod"/>
            </a:pPr>
            <a:r>
              <a:rPr lang="en-US" sz="2400" dirty="0">
                <a:latin typeface="Adobe Garamond Pro" panose="02020502060506020403" pitchFamily="18" charset="0"/>
              </a:rPr>
              <a:t>Integration Capabilities</a:t>
            </a:r>
          </a:p>
          <a:p>
            <a:pPr marL="342900" indent="-342900" algn="just">
              <a:buAutoNum type="arabicPeriod"/>
            </a:pPr>
            <a:r>
              <a:rPr lang="en-US" sz="2400" dirty="0">
                <a:latin typeface="Adobe Garamond Pro" panose="02020502060506020403" pitchFamily="18" charset="0"/>
              </a:rPr>
              <a:t>Scalability</a:t>
            </a:r>
          </a:p>
          <a:p>
            <a:pPr marL="342900" indent="-342900" algn="just">
              <a:buAutoNum type="arabicPeriod"/>
            </a:pPr>
            <a:r>
              <a:rPr lang="en-US" sz="2400" dirty="0">
                <a:latin typeface="Adobe Garamond Pro" panose="02020502060506020403" pitchFamily="18" charset="0"/>
              </a:rPr>
              <a:t>Cloud Deployment</a:t>
            </a:r>
          </a:p>
          <a:p>
            <a:pPr marL="342900" indent="-342900" algn="just">
              <a:buAutoNum type="arabicPeriod"/>
            </a:pPr>
            <a:r>
              <a:rPr lang="en-US" sz="2400" dirty="0">
                <a:latin typeface="Adobe Garamond Pro" panose="02020502060506020403" pitchFamily="18" charset="0"/>
              </a:rPr>
              <a:t>Security Features</a:t>
            </a:r>
          </a:p>
          <a:p>
            <a:pPr marL="342900" indent="-342900" algn="just">
              <a:buAutoNum type="arabicPeriod"/>
            </a:pPr>
            <a:r>
              <a:rPr lang="en-US" sz="2400" dirty="0">
                <a:latin typeface="Adobe Garamond Pro" panose="02020502060506020403" pitchFamily="18" charset="0"/>
              </a:rPr>
              <a:t>Cost-Effective Solution</a:t>
            </a:r>
          </a:p>
          <a:p>
            <a:pPr marL="342900" indent="-342900" algn="just">
              <a:buAutoNum type="arabicPeriod"/>
            </a:pPr>
            <a:r>
              <a:rPr lang="en-US" sz="2400" dirty="0">
                <a:latin typeface="Adobe Garamond Pro" panose="02020502060506020403" pitchFamily="18" charset="0"/>
              </a:rPr>
              <a:t>Community and Support</a:t>
            </a:r>
          </a:p>
        </p:txBody>
      </p:sp>
      <p:grpSp>
        <p:nvGrpSpPr>
          <p:cNvPr id="37" name="Group 36"/>
          <p:cNvGrpSpPr/>
          <p:nvPr/>
        </p:nvGrpSpPr>
        <p:grpSpPr>
          <a:xfrm>
            <a:off x="577951" y="6580999"/>
            <a:ext cx="11017068" cy="277000"/>
            <a:chOff x="577951" y="6580999"/>
            <a:chExt cx="11017068" cy="277000"/>
          </a:xfrm>
        </p:grpSpPr>
        <p:sp>
          <p:nvSpPr>
            <p:cNvPr id="35" name="TextBox 34"/>
            <p:cNvSpPr txBox="1"/>
            <p:nvPr/>
          </p:nvSpPr>
          <p:spPr>
            <a:xfrm>
              <a:off x="577951" y="6581000"/>
              <a:ext cx="2392001"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IGITAL</a:t>
              </a:r>
            </a:p>
          </p:txBody>
        </p:sp>
        <p:sp>
          <p:nvSpPr>
            <p:cNvPr id="36" name="TextBox 35"/>
            <p:cNvSpPr txBox="1"/>
            <p:nvPr/>
          </p:nvSpPr>
          <p:spPr>
            <a:xfrm>
              <a:off x="8845548" y="6580999"/>
              <a:ext cx="2749471"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www.alphasigmadigital.com</a:t>
              </a:r>
            </a:p>
          </p:txBody>
        </p:sp>
      </p:grpSp>
      <p:grpSp>
        <p:nvGrpSpPr>
          <p:cNvPr id="2" name="Group 1">
            <a:extLst>
              <a:ext uri="{FF2B5EF4-FFF2-40B4-BE49-F238E27FC236}">
                <a16:creationId xmlns:a16="http://schemas.microsoft.com/office/drawing/2014/main" id="{FB36A62A-4C2B-5FFF-6ED9-5AD0EC8FC5BD}"/>
              </a:ext>
            </a:extLst>
          </p:cNvPr>
          <p:cNvGrpSpPr/>
          <p:nvPr/>
        </p:nvGrpSpPr>
        <p:grpSpPr>
          <a:xfrm>
            <a:off x="0" y="6580999"/>
            <a:ext cx="12192000" cy="277000"/>
            <a:chOff x="0" y="6580999"/>
            <a:chExt cx="12192000" cy="277000"/>
          </a:xfrm>
        </p:grpSpPr>
        <p:sp>
          <p:nvSpPr>
            <p:cNvPr id="3" name="Rectangle 2">
              <a:extLst>
                <a:ext uri="{FF2B5EF4-FFF2-40B4-BE49-F238E27FC236}">
                  <a16:creationId xmlns:a16="http://schemas.microsoft.com/office/drawing/2014/main" id="{BC39CF14-6BA6-01FC-65E0-ABAE685CE3B1}"/>
                </a:ext>
              </a:extLst>
            </p:cNvPr>
            <p:cNvSpPr/>
            <p:nvPr/>
          </p:nvSpPr>
          <p:spPr>
            <a:xfrm>
              <a:off x="0" y="6600824"/>
              <a:ext cx="12192000" cy="257175"/>
            </a:xfrm>
            <a:prstGeom prst="rect">
              <a:avLst/>
            </a:prstGeom>
            <a:solidFill>
              <a:srgbClr val="2E73BA"/>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D091868-1EB5-3A38-5302-D0F57EB91B45}"/>
                </a:ext>
              </a:extLst>
            </p:cNvPr>
            <p:cNvSpPr txBox="1"/>
            <p:nvPr/>
          </p:nvSpPr>
          <p:spPr>
            <a:xfrm>
              <a:off x="577951" y="6581000"/>
              <a:ext cx="2520242" cy="276999"/>
            </a:xfrm>
            <a:prstGeom prst="rect">
              <a:avLst/>
            </a:prstGeom>
            <a:noFill/>
          </p:spPr>
          <p:txBody>
            <a:bodyPr wrap="none" rtlCol="0">
              <a:spAutoFit/>
            </a:bodyPr>
            <a:lstStyle/>
            <a:p>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PT. ALPHA SIGMA DIGITAL</a:t>
              </a:r>
            </a:p>
          </p:txBody>
        </p:sp>
        <p:sp>
          <p:nvSpPr>
            <p:cNvPr id="6" name="TextBox 5">
              <a:extLst>
                <a:ext uri="{FF2B5EF4-FFF2-40B4-BE49-F238E27FC236}">
                  <a16:creationId xmlns:a16="http://schemas.microsoft.com/office/drawing/2014/main" id="{38F414AA-2B00-65C3-2DAD-02F5DED6CCA5}"/>
                </a:ext>
              </a:extLst>
            </p:cNvPr>
            <p:cNvSpPr txBox="1"/>
            <p:nvPr/>
          </p:nvSpPr>
          <p:spPr>
            <a:xfrm>
              <a:off x="9494765" y="6580999"/>
              <a:ext cx="2100254" cy="276999"/>
            </a:xfrm>
            <a:prstGeom prst="rect">
              <a:avLst/>
            </a:prstGeom>
            <a:noFill/>
          </p:spPr>
          <p:txBody>
            <a:bodyPr wrap="none" rtlCol="0">
              <a:spAutoFit/>
            </a:bodyPr>
            <a:lstStyle/>
            <a:p>
              <a:pPr algn="r"/>
              <a:r>
                <a:rPr lang="en-US" sz="1200" b="1" dirty="0">
                  <a:solidFill>
                    <a:schemeClr val="bg1"/>
                  </a:solidFill>
                  <a:latin typeface="Verdana" panose="020B0604030504040204" pitchFamily="34" charset="0"/>
                  <a:ea typeface="Verdana" panose="020B0604030504040204" pitchFamily="34" charset="0"/>
                  <a:cs typeface="Verdana" panose="020B0604030504040204" pitchFamily="34" charset="0"/>
                </a:rPr>
                <a:t>www.alphasigma.com</a:t>
              </a:r>
            </a:p>
          </p:txBody>
        </p:sp>
      </p:grpSp>
      <p:pic>
        <p:nvPicPr>
          <p:cNvPr id="8" name="Picture 7">
            <a:extLst>
              <a:ext uri="{FF2B5EF4-FFF2-40B4-BE49-F238E27FC236}">
                <a16:creationId xmlns:a16="http://schemas.microsoft.com/office/drawing/2014/main" id="{1657FB30-8C6E-B448-0F8D-B61C1A8659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783" y="116388"/>
            <a:ext cx="1159715" cy="1104250"/>
          </a:xfrm>
          <a:prstGeom prst="rect">
            <a:avLst/>
          </a:prstGeom>
        </p:spPr>
      </p:pic>
    </p:spTree>
    <p:extLst>
      <p:ext uri="{BB962C8B-B14F-4D97-AF65-F5344CB8AC3E}">
        <p14:creationId xmlns:p14="http://schemas.microsoft.com/office/powerpoint/2010/main" val="2395094289"/>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963</TotalTime>
  <Words>1489</Words>
  <Application>Microsoft Office PowerPoint</Application>
  <PresentationFormat>Widescreen</PresentationFormat>
  <Paragraphs>155</Paragraphs>
  <Slides>16</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Adobe Garamond Pro</vt:lpstr>
      <vt:lpstr>Adobe Garamond Pro Bold</vt:lpstr>
      <vt:lpstr>Arial</vt:lpstr>
      <vt:lpstr>Calibri</vt:lpstr>
      <vt:lpstr>Calibri Light</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dc:creator>
  <cp:lastModifiedBy>Made Danindra Adhikarisma</cp:lastModifiedBy>
  <cp:revision>93</cp:revision>
  <dcterms:created xsi:type="dcterms:W3CDTF">2022-04-18T11:27:32Z</dcterms:created>
  <dcterms:modified xsi:type="dcterms:W3CDTF">2023-11-15T05:29:53Z</dcterms:modified>
</cp:coreProperties>
</file>

<file path=docProps/thumbnail.jpeg>
</file>